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handoutMasterIdLst>
    <p:handoutMasterId r:id="rId58"/>
  </p:handoutMasterIdLst>
  <p:sldIdLst>
    <p:sldId id="308" r:id="rId2"/>
    <p:sldId id="379" r:id="rId3"/>
    <p:sldId id="314" r:id="rId4"/>
    <p:sldId id="315" r:id="rId5"/>
    <p:sldId id="316" r:id="rId6"/>
    <p:sldId id="317" r:id="rId7"/>
    <p:sldId id="318" r:id="rId8"/>
    <p:sldId id="319" r:id="rId9"/>
    <p:sldId id="320" r:id="rId10"/>
    <p:sldId id="321" r:id="rId11"/>
    <p:sldId id="347" r:id="rId12"/>
    <p:sldId id="348" r:id="rId13"/>
    <p:sldId id="324" r:id="rId14"/>
    <p:sldId id="325" r:id="rId15"/>
    <p:sldId id="326" r:id="rId16"/>
    <p:sldId id="349" r:id="rId17"/>
    <p:sldId id="380" r:id="rId18"/>
    <p:sldId id="378" r:id="rId19"/>
    <p:sldId id="333" r:id="rId20"/>
    <p:sldId id="351" r:id="rId21"/>
    <p:sldId id="312" r:id="rId22"/>
    <p:sldId id="381" r:id="rId23"/>
    <p:sldId id="382" r:id="rId24"/>
    <p:sldId id="355" r:id="rId25"/>
    <p:sldId id="366" r:id="rId26"/>
    <p:sldId id="369" r:id="rId27"/>
    <p:sldId id="370" r:id="rId28"/>
    <p:sldId id="372" r:id="rId29"/>
    <p:sldId id="371" r:id="rId30"/>
    <p:sldId id="373" r:id="rId31"/>
    <p:sldId id="393" r:id="rId32"/>
    <p:sldId id="356" r:id="rId33"/>
    <p:sldId id="358" r:id="rId34"/>
    <p:sldId id="359" r:id="rId35"/>
    <p:sldId id="376" r:id="rId36"/>
    <p:sldId id="375" r:id="rId37"/>
    <p:sldId id="377" r:id="rId38"/>
    <p:sldId id="394" r:id="rId39"/>
    <p:sldId id="367" r:id="rId40"/>
    <p:sldId id="383" r:id="rId41"/>
    <p:sldId id="384" r:id="rId42"/>
    <p:sldId id="385" r:id="rId43"/>
    <p:sldId id="386" r:id="rId44"/>
    <p:sldId id="387" r:id="rId45"/>
    <p:sldId id="391" r:id="rId46"/>
    <p:sldId id="397" r:id="rId47"/>
    <p:sldId id="396" r:id="rId48"/>
    <p:sldId id="389" r:id="rId49"/>
    <p:sldId id="301" r:id="rId50"/>
    <p:sldId id="302" r:id="rId51"/>
    <p:sldId id="310" r:id="rId52"/>
    <p:sldId id="390" r:id="rId53"/>
    <p:sldId id="322" r:id="rId54"/>
    <p:sldId id="323" r:id="rId55"/>
    <p:sldId id="282" r:id="rId56"/>
  </p:sldIdLst>
  <p:sldSz cx="9144000" cy="6858000" type="screen4x3"/>
  <p:notesSz cx="6797675" cy="9926638"/>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07" autoAdjust="0"/>
    <p:restoredTop sz="89717" autoAdjust="0"/>
  </p:normalViewPr>
  <p:slideViewPr>
    <p:cSldViewPr>
      <p:cViewPr>
        <p:scale>
          <a:sx n="75" d="100"/>
          <a:sy n="75" d="100"/>
        </p:scale>
        <p:origin x="-1248"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plotArea>
      <c:layout/>
      <c:lineChart>
        <c:grouping val="standard"/>
        <c:ser>
          <c:idx val="0"/>
          <c:order val="0"/>
          <c:spPr>
            <a:ln w="107950"/>
          </c:spPr>
          <c:marker>
            <c:symbol val="none"/>
          </c:marker>
          <c:cat>
            <c:strRef>
              <c:f>Sheet1!$A$1:$A$8</c:f>
              <c:strCache>
                <c:ptCount val="8"/>
                <c:pt idx="0">
                  <c:v>7月</c:v>
                </c:pt>
                <c:pt idx="1">
                  <c:v>8月</c:v>
                </c:pt>
                <c:pt idx="2">
                  <c:v>9月</c:v>
                </c:pt>
                <c:pt idx="3">
                  <c:v>10月</c:v>
                </c:pt>
                <c:pt idx="4">
                  <c:v>11月</c:v>
                </c:pt>
                <c:pt idx="5">
                  <c:v>12月</c:v>
                </c:pt>
                <c:pt idx="6">
                  <c:v>1月</c:v>
                </c:pt>
                <c:pt idx="7">
                  <c:v>2月</c:v>
                </c:pt>
              </c:strCache>
            </c:strRef>
          </c:cat>
          <c:val>
            <c:numRef>
              <c:f>Sheet1!$B$1:$B$8</c:f>
              <c:numCache>
                <c:formatCode>General</c:formatCode>
                <c:ptCount val="8"/>
                <c:pt idx="0">
                  <c:v>1500</c:v>
                </c:pt>
                <c:pt idx="1">
                  <c:v>1550</c:v>
                </c:pt>
                <c:pt idx="2">
                  <c:v>1600</c:v>
                </c:pt>
                <c:pt idx="3">
                  <c:v>1650</c:v>
                </c:pt>
                <c:pt idx="4">
                  <c:v>1700</c:v>
                </c:pt>
                <c:pt idx="5">
                  <c:v>1450</c:v>
                </c:pt>
                <c:pt idx="6">
                  <c:v>1200</c:v>
                </c:pt>
                <c:pt idx="7">
                  <c:v>1350</c:v>
                </c:pt>
              </c:numCache>
            </c:numRef>
          </c:val>
        </c:ser>
        <c:marker val="1"/>
        <c:axId val="93064192"/>
        <c:axId val="93110656"/>
      </c:lineChart>
      <c:catAx>
        <c:axId val="93064192"/>
        <c:scaling>
          <c:orientation val="minMax"/>
        </c:scaling>
        <c:axPos val="b"/>
        <c:tickLblPos val="nextTo"/>
        <c:txPr>
          <a:bodyPr/>
          <a:lstStyle/>
          <a:p>
            <a:pPr>
              <a:defRPr sz="1200"/>
            </a:pPr>
            <a:endParaRPr lang="zh-CN"/>
          </a:p>
        </c:txPr>
        <c:crossAx val="93110656"/>
        <c:crosses val="autoZero"/>
        <c:auto val="1"/>
        <c:lblAlgn val="ctr"/>
        <c:lblOffset val="100"/>
      </c:catAx>
      <c:valAx>
        <c:axId val="93110656"/>
        <c:scaling>
          <c:orientation val="minMax"/>
          <c:min val="1000"/>
        </c:scaling>
        <c:axPos val="l"/>
        <c:numFmt formatCode="General" sourceLinked="1"/>
        <c:tickLblPos val="nextTo"/>
        <c:txPr>
          <a:bodyPr/>
          <a:lstStyle/>
          <a:p>
            <a:pPr>
              <a:defRPr sz="1400"/>
            </a:pPr>
            <a:endParaRPr lang="zh-CN"/>
          </a:p>
        </c:txPr>
        <c:crossAx val="93064192"/>
        <c:crosses val="autoZero"/>
        <c:crossBetween val="between"/>
        <c:majorUnit val="200"/>
      </c:valAx>
    </c:plotArea>
    <c:plotVisOnly val="1"/>
  </c:chart>
  <c:spPr>
    <a:solidFill>
      <a:schemeClr val="lt1"/>
    </a:solidFill>
    <a:ln w="107950" cap="rnd" cmpd="tri" algn="ctr">
      <a:solidFill>
        <a:schemeClr val="accent2"/>
      </a:solidFill>
      <a:prstDash val="solid"/>
      <a:round/>
    </a:ln>
    <a:effectLst/>
  </c:spPr>
  <c:txPr>
    <a:bodyPr/>
    <a:lstStyle/>
    <a:p>
      <a:pPr>
        <a:defRPr>
          <a:solidFill>
            <a:schemeClr val="dk1"/>
          </a:solidFill>
          <a:latin typeface="+mn-lt"/>
          <a:ea typeface="+mn-ea"/>
          <a:cs typeface="+mn-cs"/>
        </a:defRPr>
      </a:pPr>
      <a:endParaRPr lang="zh-CN"/>
    </a:p>
  </c:txPr>
  <c:externalData r:id="rId1"/>
</c:chartSpace>
</file>

<file path=ppt/diagrams/_rels/data6.xml.rels><?xml version="1.0" encoding="UTF-8" standalone="yes"?>
<Relationships xmlns="http://schemas.openxmlformats.org/package/2006/relationships"><Relationship Id="rId3" Type="http://schemas.openxmlformats.org/officeDocument/2006/relationships/hyperlink" Target="&#20869;&#25511;&#21046;&#24230;.doc" TargetMode="External"/><Relationship Id="rId2" Type="http://schemas.openxmlformats.org/officeDocument/2006/relationships/hyperlink" Target="&#39033;&#30446;&#35760;&#24405;.xls" TargetMode="External"/><Relationship Id="rId1" Type="http://schemas.openxmlformats.org/officeDocument/2006/relationships/hyperlink" Target="&#29627;&#29827;&#39033;&#30446;&#26381;&#21153;&#26041;&#26696;&#27169;&#26495;.doc" TargetMode="External"/><Relationship Id="rId5" Type="http://schemas.openxmlformats.org/officeDocument/2006/relationships/hyperlink" Target="&#25237;&#36164;&#20998;&#26512;&#26041;&#26696;.doc" TargetMode="External"/><Relationship Id="rId4" Type="http://schemas.openxmlformats.org/officeDocument/2006/relationships/hyperlink" Target="&#29627;&#29827;&#22871;&#20445;&#27169;&#26495;.pdf"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0A4BDA-3169-480F-B81C-3AE600EEDE63}" type="doc">
      <dgm:prSet loTypeId="urn:microsoft.com/office/officeart/2005/8/layout/chart3" loCatId="relationship" qsTypeId="urn:microsoft.com/office/officeart/2005/8/quickstyle/3d1" qsCatId="3D" csTypeId="urn:microsoft.com/office/officeart/2005/8/colors/colorful5" csCatId="colorful" phldr="1"/>
      <dgm:spPr/>
    </dgm:pt>
    <dgm:pt modelId="{FE8F49F2-0076-4FF8-BC1A-F2A4C6B8340A}">
      <dgm:prSet phldrT="[文本]"/>
      <dgm:spPr/>
      <dgm:t>
        <a:bodyPr/>
        <a:lstStyle/>
        <a:p>
          <a:r>
            <a:rPr lang="zh-CN" altLang="en-US" dirty="0" smtClean="0"/>
            <a:t>优化库存管理</a:t>
          </a:r>
          <a:endParaRPr lang="zh-CN" altLang="en-US" dirty="0"/>
        </a:p>
      </dgm:t>
    </dgm:pt>
    <dgm:pt modelId="{504EF604-8663-4C4E-B0A0-780EBEB223B1}" type="parTrans" cxnId="{5C5F10BD-1FB5-4E3B-A59F-1F51B9C35531}">
      <dgm:prSet/>
      <dgm:spPr/>
      <dgm:t>
        <a:bodyPr/>
        <a:lstStyle/>
        <a:p>
          <a:endParaRPr lang="zh-CN" altLang="en-US"/>
        </a:p>
      </dgm:t>
    </dgm:pt>
    <dgm:pt modelId="{61BCB543-C268-4787-9AA3-49A364168927}" type="sibTrans" cxnId="{5C5F10BD-1FB5-4E3B-A59F-1F51B9C35531}">
      <dgm:prSet/>
      <dgm:spPr/>
      <dgm:t>
        <a:bodyPr/>
        <a:lstStyle/>
        <a:p>
          <a:endParaRPr lang="zh-CN" altLang="en-US"/>
        </a:p>
      </dgm:t>
    </dgm:pt>
    <dgm:pt modelId="{85C0E855-F7DC-4A29-B889-B6BC0384CD27}">
      <dgm:prSet phldrT="[文本]"/>
      <dgm:spPr/>
      <dgm:t>
        <a:bodyPr/>
        <a:lstStyle/>
        <a:p>
          <a:r>
            <a:rPr lang="zh-CN" altLang="en-US" dirty="0" smtClean="0"/>
            <a:t>增加销售渠道</a:t>
          </a:r>
          <a:endParaRPr lang="zh-CN" altLang="en-US" dirty="0"/>
        </a:p>
      </dgm:t>
    </dgm:pt>
    <dgm:pt modelId="{82452A3E-87FE-4DF0-B762-C46E8E2C7690}" type="parTrans" cxnId="{00B70DA2-1D8F-49D8-ABEA-18A552C1F1F2}">
      <dgm:prSet/>
      <dgm:spPr/>
      <dgm:t>
        <a:bodyPr/>
        <a:lstStyle/>
        <a:p>
          <a:endParaRPr lang="zh-CN" altLang="en-US"/>
        </a:p>
      </dgm:t>
    </dgm:pt>
    <dgm:pt modelId="{737D1CB5-651C-4A36-9933-1F40C9703AC9}" type="sibTrans" cxnId="{00B70DA2-1D8F-49D8-ABEA-18A552C1F1F2}">
      <dgm:prSet/>
      <dgm:spPr/>
      <dgm:t>
        <a:bodyPr/>
        <a:lstStyle/>
        <a:p>
          <a:endParaRPr lang="zh-CN" altLang="en-US"/>
        </a:p>
      </dgm:t>
    </dgm:pt>
    <dgm:pt modelId="{0889FFF4-7617-4251-81B7-E80F0D9B9669}">
      <dgm:prSet phldrT="[文本]"/>
      <dgm:spPr/>
      <dgm:t>
        <a:bodyPr/>
        <a:lstStyle/>
        <a:p>
          <a:r>
            <a:rPr lang="zh-CN" altLang="en-US" dirty="0" smtClean="0"/>
            <a:t>锁定销售收入</a:t>
          </a:r>
          <a:endParaRPr lang="zh-CN" altLang="en-US" dirty="0"/>
        </a:p>
      </dgm:t>
    </dgm:pt>
    <dgm:pt modelId="{E524ADDA-B644-4C82-8F40-04713C5E3D51}" type="parTrans" cxnId="{92A58652-1830-4E58-BA75-D0B40723F0CC}">
      <dgm:prSet/>
      <dgm:spPr/>
      <dgm:t>
        <a:bodyPr/>
        <a:lstStyle/>
        <a:p>
          <a:endParaRPr lang="zh-CN" altLang="en-US"/>
        </a:p>
      </dgm:t>
    </dgm:pt>
    <dgm:pt modelId="{A79E9135-0A9F-4D49-9109-BF61B9C0D24A}" type="sibTrans" cxnId="{92A58652-1830-4E58-BA75-D0B40723F0CC}">
      <dgm:prSet/>
      <dgm:spPr/>
      <dgm:t>
        <a:bodyPr/>
        <a:lstStyle/>
        <a:p>
          <a:endParaRPr lang="zh-CN" altLang="en-US"/>
        </a:p>
      </dgm:t>
    </dgm:pt>
    <dgm:pt modelId="{D381F491-F5DD-4BEE-8DF3-B3EC39E8B990}">
      <dgm:prSet/>
      <dgm:spPr/>
      <dgm:t>
        <a:bodyPr/>
        <a:lstStyle/>
        <a:p>
          <a:r>
            <a:rPr lang="zh-CN" altLang="en-US" dirty="0" smtClean="0"/>
            <a:t>锁定采购成本</a:t>
          </a:r>
          <a:endParaRPr lang="zh-CN" altLang="en-US" dirty="0"/>
        </a:p>
      </dgm:t>
    </dgm:pt>
    <dgm:pt modelId="{5F7DB3ED-32A0-4231-ABCE-F4D812B2F183}" type="parTrans" cxnId="{A32AC0FD-E985-4FB4-895F-49AA734C3C65}">
      <dgm:prSet/>
      <dgm:spPr/>
      <dgm:t>
        <a:bodyPr/>
        <a:lstStyle/>
        <a:p>
          <a:endParaRPr lang="zh-CN" altLang="en-US"/>
        </a:p>
      </dgm:t>
    </dgm:pt>
    <dgm:pt modelId="{2A9720E5-2F4E-4572-9F3A-3373D83DE07A}" type="sibTrans" cxnId="{A32AC0FD-E985-4FB4-895F-49AA734C3C65}">
      <dgm:prSet/>
      <dgm:spPr/>
      <dgm:t>
        <a:bodyPr/>
        <a:lstStyle/>
        <a:p>
          <a:endParaRPr lang="zh-CN" altLang="en-US"/>
        </a:p>
      </dgm:t>
    </dgm:pt>
    <dgm:pt modelId="{1E44BCD1-B283-475B-96A1-BB778E1A21AE}" type="pres">
      <dgm:prSet presAssocID="{1F0A4BDA-3169-480F-B81C-3AE600EEDE63}" presName="compositeShape" presStyleCnt="0">
        <dgm:presLayoutVars>
          <dgm:chMax val="7"/>
          <dgm:dir/>
          <dgm:resizeHandles val="exact"/>
        </dgm:presLayoutVars>
      </dgm:prSet>
      <dgm:spPr/>
    </dgm:pt>
    <dgm:pt modelId="{01B6C1A5-7FF0-4D0D-9631-0B7625DB25C7}" type="pres">
      <dgm:prSet presAssocID="{1F0A4BDA-3169-480F-B81C-3AE600EEDE63}" presName="wedge1" presStyleLbl="node1" presStyleIdx="0" presStyleCnt="4"/>
      <dgm:spPr/>
      <dgm:t>
        <a:bodyPr/>
        <a:lstStyle/>
        <a:p>
          <a:endParaRPr lang="zh-CN" altLang="en-US"/>
        </a:p>
      </dgm:t>
    </dgm:pt>
    <dgm:pt modelId="{8A378E9A-A279-4111-8B93-D643F36C79C3}" type="pres">
      <dgm:prSet presAssocID="{1F0A4BDA-3169-480F-B81C-3AE600EEDE63}" presName="wedge1Tx" presStyleLbl="node1" presStyleIdx="0" presStyleCnt="4">
        <dgm:presLayoutVars>
          <dgm:chMax val="0"/>
          <dgm:chPref val="0"/>
          <dgm:bulletEnabled val="1"/>
        </dgm:presLayoutVars>
      </dgm:prSet>
      <dgm:spPr/>
      <dgm:t>
        <a:bodyPr/>
        <a:lstStyle/>
        <a:p>
          <a:endParaRPr lang="zh-CN" altLang="en-US"/>
        </a:p>
      </dgm:t>
    </dgm:pt>
    <dgm:pt modelId="{1503C149-5FEE-4D87-88B4-B984AE429BC6}" type="pres">
      <dgm:prSet presAssocID="{1F0A4BDA-3169-480F-B81C-3AE600EEDE63}" presName="wedge2" presStyleLbl="node1" presStyleIdx="1" presStyleCnt="4"/>
      <dgm:spPr/>
      <dgm:t>
        <a:bodyPr/>
        <a:lstStyle/>
        <a:p>
          <a:endParaRPr lang="zh-CN" altLang="en-US"/>
        </a:p>
      </dgm:t>
    </dgm:pt>
    <dgm:pt modelId="{5AD487A1-67A3-4FD6-9C39-CA4F3837C2A9}" type="pres">
      <dgm:prSet presAssocID="{1F0A4BDA-3169-480F-B81C-3AE600EEDE63}" presName="wedge2Tx" presStyleLbl="node1" presStyleIdx="1" presStyleCnt="4">
        <dgm:presLayoutVars>
          <dgm:chMax val="0"/>
          <dgm:chPref val="0"/>
          <dgm:bulletEnabled val="1"/>
        </dgm:presLayoutVars>
      </dgm:prSet>
      <dgm:spPr/>
      <dgm:t>
        <a:bodyPr/>
        <a:lstStyle/>
        <a:p>
          <a:endParaRPr lang="zh-CN" altLang="en-US"/>
        </a:p>
      </dgm:t>
    </dgm:pt>
    <dgm:pt modelId="{DD889ACA-10D7-4C94-906C-5D7F21E58E28}" type="pres">
      <dgm:prSet presAssocID="{1F0A4BDA-3169-480F-B81C-3AE600EEDE63}" presName="wedge3" presStyleLbl="node1" presStyleIdx="2" presStyleCnt="4"/>
      <dgm:spPr/>
      <dgm:t>
        <a:bodyPr/>
        <a:lstStyle/>
        <a:p>
          <a:endParaRPr lang="zh-CN" altLang="en-US"/>
        </a:p>
      </dgm:t>
    </dgm:pt>
    <dgm:pt modelId="{9C3BF8B0-067C-4ED8-820D-8F3148FDA0C7}" type="pres">
      <dgm:prSet presAssocID="{1F0A4BDA-3169-480F-B81C-3AE600EEDE63}" presName="wedge3Tx" presStyleLbl="node1" presStyleIdx="2" presStyleCnt="4">
        <dgm:presLayoutVars>
          <dgm:chMax val="0"/>
          <dgm:chPref val="0"/>
          <dgm:bulletEnabled val="1"/>
        </dgm:presLayoutVars>
      </dgm:prSet>
      <dgm:spPr/>
      <dgm:t>
        <a:bodyPr/>
        <a:lstStyle/>
        <a:p>
          <a:endParaRPr lang="zh-CN" altLang="en-US"/>
        </a:p>
      </dgm:t>
    </dgm:pt>
    <dgm:pt modelId="{26CE4983-7B2B-494B-848E-AEAD3346E978}" type="pres">
      <dgm:prSet presAssocID="{1F0A4BDA-3169-480F-B81C-3AE600EEDE63}" presName="wedge4" presStyleLbl="node1" presStyleIdx="3" presStyleCnt="4"/>
      <dgm:spPr/>
      <dgm:t>
        <a:bodyPr/>
        <a:lstStyle/>
        <a:p>
          <a:endParaRPr lang="zh-CN" altLang="en-US"/>
        </a:p>
      </dgm:t>
    </dgm:pt>
    <dgm:pt modelId="{E8EA4CC3-C51C-42E1-99E7-4F42702CB0EE}" type="pres">
      <dgm:prSet presAssocID="{1F0A4BDA-3169-480F-B81C-3AE600EEDE63}" presName="wedge4Tx" presStyleLbl="node1" presStyleIdx="3" presStyleCnt="4">
        <dgm:presLayoutVars>
          <dgm:chMax val="0"/>
          <dgm:chPref val="0"/>
          <dgm:bulletEnabled val="1"/>
        </dgm:presLayoutVars>
      </dgm:prSet>
      <dgm:spPr/>
      <dgm:t>
        <a:bodyPr/>
        <a:lstStyle/>
        <a:p>
          <a:endParaRPr lang="zh-CN" altLang="en-US"/>
        </a:p>
      </dgm:t>
    </dgm:pt>
  </dgm:ptLst>
  <dgm:cxnLst>
    <dgm:cxn modelId="{92A58652-1830-4E58-BA75-D0B40723F0CC}" srcId="{1F0A4BDA-3169-480F-B81C-3AE600EEDE63}" destId="{0889FFF4-7617-4251-81B7-E80F0D9B9669}" srcOrd="3" destOrd="0" parTransId="{E524ADDA-B644-4C82-8F40-04713C5E3D51}" sibTransId="{A79E9135-0A9F-4D49-9109-BF61B9C0D24A}"/>
    <dgm:cxn modelId="{4D4A643E-B045-48F5-9A3A-007FCE05CAEF}" type="presOf" srcId="{0889FFF4-7617-4251-81B7-E80F0D9B9669}" destId="{E8EA4CC3-C51C-42E1-99E7-4F42702CB0EE}" srcOrd="1" destOrd="0" presId="urn:microsoft.com/office/officeart/2005/8/layout/chart3"/>
    <dgm:cxn modelId="{C2699C44-80BF-48BD-A8FE-4A3C57423A12}" type="presOf" srcId="{D381F491-F5DD-4BEE-8DF3-B3EC39E8B990}" destId="{DD889ACA-10D7-4C94-906C-5D7F21E58E28}" srcOrd="0" destOrd="0" presId="urn:microsoft.com/office/officeart/2005/8/layout/chart3"/>
    <dgm:cxn modelId="{99DC68E7-2833-4348-A33D-785129BED8C3}" type="presOf" srcId="{D381F491-F5DD-4BEE-8DF3-B3EC39E8B990}" destId="{9C3BF8B0-067C-4ED8-820D-8F3148FDA0C7}" srcOrd="1" destOrd="0" presId="urn:microsoft.com/office/officeart/2005/8/layout/chart3"/>
    <dgm:cxn modelId="{00B70DA2-1D8F-49D8-ABEA-18A552C1F1F2}" srcId="{1F0A4BDA-3169-480F-B81C-3AE600EEDE63}" destId="{85C0E855-F7DC-4A29-B889-B6BC0384CD27}" srcOrd="1" destOrd="0" parTransId="{82452A3E-87FE-4DF0-B762-C46E8E2C7690}" sibTransId="{737D1CB5-651C-4A36-9933-1F40C9703AC9}"/>
    <dgm:cxn modelId="{5C5F10BD-1FB5-4E3B-A59F-1F51B9C35531}" srcId="{1F0A4BDA-3169-480F-B81C-3AE600EEDE63}" destId="{FE8F49F2-0076-4FF8-BC1A-F2A4C6B8340A}" srcOrd="0" destOrd="0" parTransId="{504EF604-8663-4C4E-B0A0-780EBEB223B1}" sibTransId="{61BCB543-C268-4787-9AA3-49A364168927}"/>
    <dgm:cxn modelId="{8F432F08-B138-4B37-873B-1562E9C6C80E}" type="presOf" srcId="{0889FFF4-7617-4251-81B7-E80F0D9B9669}" destId="{26CE4983-7B2B-494B-848E-AEAD3346E978}" srcOrd="0" destOrd="0" presId="urn:microsoft.com/office/officeart/2005/8/layout/chart3"/>
    <dgm:cxn modelId="{8C8DCF5E-581D-4A51-9FF1-8800E01D40E7}" type="presOf" srcId="{85C0E855-F7DC-4A29-B889-B6BC0384CD27}" destId="{5AD487A1-67A3-4FD6-9C39-CA4F3837C2A9}" srcOrd="1" destOrd="0" presId="urn:microsoft.com/office/officeart/2005/8/layout/chart3"/>
    <dgm:cxn modelId="{327413D4-3D22-4BE1-9584-9E1D4B67B458}" type="presOf" srcId="{1F0A4BDA-3169-480F-B81C-3AE600EEDE63}" destId="{1E44BCD1-B283-475B-96A1-BB778E1A21AE}" srcOrd="0" destOrd="0" presId="urn:microsoft.com/office/officeart/2005/8/layout/chart3"/>
    <dgm:cxn modelId="{A32AC0FD-E985-4FB4-895F-49AA734C3C65}" srcId="{1F0A4BDA-3169-480F-B81C-3AE600EEDE63}" destId="{D381F491-F5DD-4BEE-8DF3-B3EC39E8B990}" srcOrd="2" destOrd="0" parTransId="{5F7DB3ED-32A0-4231-ABCE-F4D812B2F183}" sibTransId="{2A9720E5-2F4E-4572-9F3A-3373D83DE07A}"/>
    <dgm:cxn modelId="{EAA866D1-9E40-40DB-B19E-835EB7080F4E}" type="presOf" srcId="{85C0E855-F7DC-4A29-B889-B6BC0384CD27}" destId="{1503C149-5FEE-4D87-88B4-B984AE429BC6}" srcOrd="0" destOrd="0" presId="urn:microsoft.com/office/officeart/2005/8/layout/chart3"/>
    <dgm:cxn modelId="{AC4C98F0-EB3D-439C-804A-E78EE6A05B0B}" type="presOf" srcId="{FE8F49F2-0076-4FF8-BC1A-F2A4C6B8340A}" destId="{01B6C1A5-7FF0-4D0D-9631-0B7625DB25C7}" srcOrd="0" destOrd="0" presId="urn:microsoft.com/office/officeart/2005/8/layout/chart3"/>
    <dgm:cxn modelId="{790B12BE-BC07-4A96-AF52-68CB3FC0A8B7}" type="presOf" srcId="{FE8F49F2-0076-4FF8-BC1A-F2A4C6B8340A}" destId="{8A378E9A-A279-4111-8B93-D643F36C79C3}" srcOrd="1" destOrd="0" presId="urn:microsoft.com/office/officeart/2005/8/layout/chart3"/>
    <dgm:cxn modelId="{D210DEE2-47F1-4A88-893A-3883A7BC0EAC}" type="presParOf" srcId="{1E44BCD1-B283-475B-96A1-BB778E1A21AE}" destId="{01B6C1A5-7FF0-4D0D-9631-0B7625DB25C7}" srcOrd="0" destOrd="0" presId="urn:microsoft.com/office/officeart/2005/8/layout/chart3"/>
    <dgm:cxn modelId="{42DB43AE-A34E-404A-8C7D-A28CF168C9C6}" type="presParOf" srcId="{1E44BCD1-B283-475B-96A1-BB778E1A21AE}" destId="{8A378E9A-A279-4111-8B93-D643F36C79C3}" srcOrd="1" destOrd="0" presId="urn:microsoft.com/office/officeart/2005/8/layout/chart3"/>
    <dgm:cxn modelId="{6C9A471B-C510-4226-B048-F75C245E1F4B}" type="presParOf" srcId="{1E44BCD1-B283-475B-96A1-BB778E1A21AE}" destId="{1503C149-5FEE-4D87-88B4-B984AE429BC6}" srcOrd="2" destOrd="0" presId="urn:microsoft.com/office/officeart/2005/8/layout/chart3"/>
    <dgm:cxn modelId="{E00FEEA0-132A-4F9F-81C4-5446E42EF994}" type="presParOf" srcId="{1E44BCD1-B283-475B-96A1-BB778E1A21AE}" destId="{5AD487A1-67A3-4FD6-9C39-CA4F3837C2A9}" srcOrd="3" destOrd="0" presId="urn:microsoft.com/office/officeart/2005/8/layout/chart3"/>
    <dgm:cxn modelId="{A6483F6B-6699-4F7C-A88B-8742C2EE7876}" type="presParOf" srcId="{1E44BCD1-B283-475B-96A1-BB778E1A21AE}" destId="{DD889ACA-10D7-4C94-906C-5D7F21E58E28}" srcOrd="4" destOrd="0" presId="urn:microsoft.com/office/officeart/2005/8/layout/chart3"/>
    <dgm:cxn modelId="{46408066-2DEB-4B6F-8620-0EFDAD4A0BE3}" type="presParOf" srcId="{1E44BCD1-B283-475B-96A1-BB778E1A21AE}" destId="{9C3BF8B0-067C-4ED8-820D-8F3148FDA0C7}" srcOrd="5" destOrd="0" presId="urn:microsoft.com/office/officeart/2005/8/layout/chart3"/>
    <dgm:cxn modelId="{4BA5061A-9F2C-4478-B56E-896EC8EB3B39}" type="presParOf" srcId="{1E44BCD1-B283-475B-96A1-BB778E1A21AE}" destId="{26CE4983-7B2B-494B-848E-AEAD3346E978}" srcOrd="6" destOrd="0" presId="urn:microsoft.com/office/officeart/2005/8/layout/chart3"/>
    <dgm:cxn modelId="{E51DECD5-79C3-4924-B1E0-588BDEC3F42E}" type="presParOf" srcId="{1E44BCD1-B283-475B-96A1-BB778E1A21AE}" destId="{E8EA4CC3-C51C-42E1-99E7-4F42702CB0EE}" srcOrd="7" destOrd="0" presId="urn:microsoft.com/office/officeart/2005/8/layout/chart3"/>
  </dgm:cxnLst>
  <dgm:bg/>
  <dgm:whole/>
</dgm:dataModel>
</file>

<file path=ppt/diagrams/data2.xml><?xml version="1.0" encoding="utf-8"?>
<dgm:dataModel xmlns:dgm="http://schemas.openxmlformats.org/drawingml/2006/diagram" xmlns:a="http://schemas.openxmlformats.org/drawingml/2006/main">
  <dgm:ptLst>
    <dgm:pt modelId="{57775FEB-BD1D-45A8-9675-8B4AE0C01EF9}" type="doc">
      <dgm:prSet loTypeId="urn:microsoft.com/office/officeart/2005/8/layout/hierarchy1" loCatId="hierarchy" qsTypeId="urn:microsoft.com/office/officeart/2005/8/quickstyle/simple1" qsCatId="simple" csTypeId="urn:microsoft.com/office/officeart/2005/8/colors/accent1_2" csCatId="accent1" phldr="1"/>
      <dgm:spPr/>
    </dgm:pt>
    <dgm:pt modelId="{455C9C11-FA04-4922-9867-2A67401E0677}">
      <dgm:prSet phldrT="[文本]"/>
      <dgm:spPr/>
      <dgm:t>
        <a:bodyPr/>
        <a:lstStyle/>
        <a:p>
          <a:r>
            <a:rPr lang="zh-CN" altLang="en-US" dirty="0" smtClean="0"/>
            <a:t>提货前双方协商</a:t>
          </a:r>
          <a:endParaRPr lang="zh-CN" altLang="en-US" dirty="0"/>
        </a:p>
      </dgm:t>
    </dgm:pt>
    <dgm:pt modelId="{34DBD6DA-EA8E-4BAB-BBE5-0ADC56A78868}" type="parTrans" cxnId="{EC50EC44-D36D-4D06-A625-17358B2D2849}">
      <dgm:prSet/>
      <dgm:spPr/>
      <dgm:t>
        <a:bodyPr/>
        <a:lstStyle/>
        <a:p>
          <a:endParaRPr lang="zh-CN" altLang="en-US"/>
        </a:p>
      </dgm:t>
    </dgm:pt>
    <dgm:pt modelId="{674419F7-1B58-44FC-B8CD-CAD4396A4EBB}" type="sibTrans" cxnId="{EC50EC44-D36D-4D06-A625-17358B2D2849}">
      <dgm:prSet/>
      <dgm:spPr/>
      <dgm:t>
        <a:bodyPr/>
        <a:lstStyle/>
        <a:p>
          <a:endParaRPr lang="zh-CN" altLang="en-US"/>
        </a:p>
      </dgm:t>
    </dgm:pt>
    <dgm:pt modelId="{FBFBC76C-21EE-4F24-9645-E6F68941177E}">
      <dgm:prSet/>
      <dgm:spPr/>
      <dgm:t>
        <a:bodyPr/>
        <a:lstStyle/>
        <a:p>
          <a:r>
            <a:rPr lang="zh-CN" altLang="en-US" dirty="0" smtClean="0"/>
            <a:t>协商一致</a:t>
          </a:r>
          <a:endParaRPr lang="zh-CN" altLang="en-US" dirty="0"/>
        </a:p>
      </dgm:t>
    </dgm:pt>
    <dgm:pt modelId="{8121C1D3-72E8-4458-B4B3-EF7009A3ECFA}" type="parTrans" cxnId="{5B451618-0CE2-4CBA-A5FF-D451769AF413}">
      <dgm:prSet/>
      <dgm:spPr/>
      <dgm:t>
        <a:bodyPr/>
        <a:lstStyle/>
        <a:p>
          <a:endParaRPr lang="zh-CN" altLang="en-US"/>
        </a:p>
      </dgm:t>
    </dgm:pt>
    <dgm:pt modelId="{5CCA85A3-1E31-4E06-B85A-B60CB2DD2279}" type="sibTrans" cxnId="{5B451618-0CE2-4CBA-A5FF-D451769AF413}">
      <dgm:prSet/>
      <dgm:spPr/>
      <dgm:t>
        <a:bodyPr/>
        <a:lstStyle/>
        <a:p>
          <a:endParaRPr lang="zh-CN" altLang="en-US"/>
        </a:p>
      </dgm:t>
    </dgm:pt>
    <dgm:pt modelId="{5F818E66-4A23-49C4-B94C-5AC45D52D517}">
      <dgm:prSet phldrT="[文本]"/>
      <dgm:spPr/>
      <dgm:t>
        <a:bodyPr/>
        <a:lstStyle/>
        <a:p>
          <a:r>
            <a:rPr lang="zh-CN" altLang="en-US" dirty="0" smtClean="0"/>
            <a:t>协商不一致</a:t>
          </a:r>
          <a:endParaRPr lang="zh-CN" altLang="en-US" dirty="0"/>
        </a:p>
      </dgm:t>
    </dgm:pt>
    <dgm:pt modelId="{43ECE601-148C-462C-9513-81E19569DF35}" type="parTrans" cxnId="{12345655-D34C-42BF-A7E2-E462E4A906F9}">
      <dgm:prSet/>
      <dgm:spPr/>
      <dgm:t>
        <a:bodyPr/>
        <a:lstStyle/>
        <a:p>
          <a:endParaRPr lang="zh-CN" altLang="en-US"/>
        </a:p>
      </dgm:t>
    </dgm:pt>
    <dgm:pt modelId="{964386AA-7929-4ABD-B846-F26509EAA876}" type="sibTrans" cxnId="{12345655-D34C-42BF-A7E2-E462E4A906F9}">
      <dgm:prSet/>
      <dgm:spPr/>
      <dgm:t>
        <a:bodyPr/>
        <a:lstStyle/>
        <a:p>
          <a:endParaRPr lang="zh-CN" altLang="en-US"/>
        </a:p>
      </dgm:t>
    </dgm:pt>
    <dgm:pt modelId="{71C49C19-E8E6-493D-B187-9DA50E58FA92}">
      <dgm:prSet phldrT="[文本]"/>
      <dgm:spPr/>
      <dgm:t>
        <a:bodyPr/>
        <a:lstStyle/>
        <a:p>
          <a:r>
            <a:rPr lang="zh-CN" altLang="en-US" dirty="0" smtClean="0"/>
            <a:t>确认提货事项并提交交易所</a:t>
          </a:r>
          <a:endParaRPr lang="zh-CN" altLang="en-US" dirty="0"/>
        </a:p>
      </dgm:t>
    </dgm:pt>
    <dgm:pt modelId="{30081271-D16E-485F-949E-39A5B019D213}" type="parTrans" cxnId="{29BDC518-EB56-4333-B144-E41F88DFFCBB}">
      <dgm:prSet/>
      <dgm:spPr/>
      <dgm:t>
        <a:bodyPr/>
        <a:lstStyle/>
        <a:p>
          <a:endParaRPr lang="zh-CN" altLang="en-US"/>
        </a:p>
      </dgm:t>
    </dgm:pt>
    <dgm:pt modelId="{8560862C-29FC-4ABD-9E2F-F0A08A520068}" type="sibTrans" cxnId="{29BDC518-EB56-4333-B144-E41F88DFFCBB}">
      <dgm:prSet/>
      <dgm:spPr/>
      <dgm:t>
        <a:bodyPr/>
        <a:lstStyle/>
        <a:p>
          <a:endParaRPr lang="zh-CN" altLang="en-US"/>
        </a:p>
      </dgm:t>
    </dgm:pt>
    <dgm:pt modelId="{2B7F74A4-7407-4D7A-AF63-6FDE12A5962A}">
      <dgm:prSet/>
      <dgm:spPr/>
      <dgm:t>
        <a:bodyPr/>
        <a:lstStyle/>
        <a:p>
          <a:r>
            <a:rPr lang="zh-CN" altLang="en-US" dirty="0" smtClean="0"/>
            <a:t>交易所交割部门开具</a:t>
          </a:r>
          <a:r>
            <a:rPr lang="en-US" altLang="zh-CN" dirty="0" smtClean="0"/>
            <a:t>《</a:t>
          </a:r>
          <a:r>
            <a:rPr lang="zh-CN" altLang="en-US" dirty="0" smtClean="0"/>
            <a:t>提货通知单</a:t>
          </a:r>
          <a:r>
            <a:rPr lang="en-US" altLang="zh-CN" dirty="0" smtClean="0"/>
            <a:t>》</a:t>
          </a:r>
          <a:endParaRPr lang="zh-CN" altLang="en-US" dirty="0"/>
        </a:p>
      </dgm:t>
    </dgm:pt>
    <dgm:pt modelId="{D04C78D8-34AD-490C-BC7D-5EAE040D568F}" type="parTrans" cxnId="{66C968AD-F30C-4496-9C33-09F66DF43477}">
      <dgm:prSet/>
      <dgm:spPr/>
      <dgm:t>
        <a:bodyPr/>
        <a:lstStyle/>
        <a:p>
          <a:endParaRPr lang="zh-CN" altLang="en-US"/>
        </a:p>
      </dgm:t>
    </dgm:pt>
    <dgm:pt modelId="{20B4E177-69CC-4DF8-95A4-4D1CF3D7D677}" type="sibTrans" cxnId="{66C968AD-F30C-4496-9C33-09F66DF43477}">
      <dgm:prSet/>
      <dgm:spPr/>
      <dgm:t>
        <a:bodyPr/>
        <a:lstStyle/>
        <a:p>
          <a:endParaRPr lang="zh-CN" altLang="en-US"/>
        </a:p>
      </dgm:t>
    </dgm:pt>
    <dgm:pt modelId="{B837B9CA-BB53-4610-A316-1F3C4E35CCA4}">
      <dgm:prSet/>
      <dgm:spPr/>
      <dgm:t>
        <a:bodyPr/>
        <a:lstStyle/>
        <a:p>
          <a:r>
            <a:rPr lang="zh-CN" altLang="en-US" dirty="0" smtClean="0"/>
            <a:t>交易所规定处理</a:t>
          </a:r>
          <a:endParaRPr lang="zh-CN" altLang="en-US" dirty="0"/>
        </a:p>
      </dgm:t>
    </dgm:pt>
    <dgm:pt modelId="{051BCE78-79AA-4D9F-A676-F933DFEF1465}" type="parTrans" cxnId="{8057D3E5-4B0F-4B2B-AACF-38063C2D6F72}">
      <dgm:prSet/>
      <dgm:spPr/>
      <dgm:t>
        <a:bodyPr/>
        <a:lstStyle/>
        <a:p>
          <a:endParaRPr lang="zh-CN" altLang="en-US"/>
        </a:p>
      </dgm:t>
    </dgm:pt>
    <dgm:pt modelId="{D15419A3-755B-4A72-BED7-1EC0D9B3B8F2}" type="sibTrans" cxnId="{8057D3E5-4B0F-4B2B-AACF-38063C2D6F72}">
      <dgm:prSet/>
      <dgm:spPr/>
      <dgm:t>
        <a:bodyPr/>
        <a:lstStyle/>
        <a:p>
          <a:endParaRPr lang="zh-CN" altLang="en-US"/>
        </a:p>
      </dgm:t>
    </dgm:pt>
    <dgm:pt modelId="{FF3756C3-64D9-436C-A36C-B1F980655262}" type="pres">
      <dgm:prSet presAssocID="{57775FEB-BD1D-45A8-9675-8B4AE0C01EF9}" presName="hierChild1" presStyleCnt="0">
        <dgm:presLayoutVars>
          <dgm:chPref val="1"/>
          <dgm:dir/>
          <dgm:animOne val="branch"/>
          <dgm:animLvl val="lvl"/>
          <dgm:resizeHandles/>
        </dgm:presLayoutVars>
      </dgm:prSet>
      <dgm:spPr/>
    </dgm:pt>
    <dgm:pt modelId="{C4E8430B-A634-4127-8BEE-686EA41A9667}" type="pres">
      <dgm:prSet presAssocID="{455C9C11-FA04-4922-9867-2A67401E0677}" presName="hierRoot1" presStyleCnt="0"/>
      <dgm:spPr/>
    </dgm:pt>
    <dgm:pt modelId="{1DFC0CEF-B6F9-4861-82BE-0E77571507C0}" type="pres">
      <dgm:prSet presAssocID="{455C9C11-FA04-4922-9867-2A67401E0677}" presName="composite" presStyleCnt="0"/>
      <dgm:spPr/>
    </dgm:pt>
    <dgm:pt modelId="{43AB792E-4AD2-4373-810B-9B4DE4837482}" type="pres">
      <dgm:prSet presAssocID="{455C9C11-FA04-4922-9867-2A67401E0677}" presName="background" presStyleLbl="node0" presStyleIdx="0" presStyleCnt="1"/>
      <dgm:spPr/>
    </dgm:pt>
    <dgm:pt modelId="{14E69A84-E4B7-4326-814E-29182F525579}" type="pres">
      <dgm:prSet presAssocID="{455C9C11-FA04-4922-9867-2A67401E0677}" presName="text" presStyleLbl="fgAcc0" presStyleIdx="0" presStyleCnt="1" custLinFactNeighborX="-25935" custLinFactNeighborY="-12669">
        <dgm:presLayoutVars>
          <dgm:chPref val="3"/>
        </dgm:presLayoutVars>
      </dgm:prSet>
      <dgm:spPr/>
      <dgm:t>
        <a:bodyPr/>
        <a:lstStyle/>
        <a:p>
          <a:endParaRPr lang="zh-CN" altLang="en-US"/>
        </a:p>
      </dgm:t>
    </dgm:pt>
    <dgm:pt modelId="{9D1E4CEE-8146-4F19-87A2-844E872EE92A}" type="pres">
      <dgm:prSet presAssocID="{455C9C11-FA04-4922-9867-2A67401E0677}" presName="hierChild2" presStyleCnt="0"/>
      <dgm:spPr/>
    </dgm:pt>
    <dgm:pt modelId="{29A74E39-C34C-4907-B747-DE16854DE8BD}" type="pres">
      <dgm:prSet presAssocID="{8121C1D3-72E8-4458-B4B3-EF7009A3ECFA}" presName="Name10" presStyleLbl="parChTrans1D2" presStyleIdx="0" presStyleCnt="2"/>
      <dgm:spPr/>
      <dgm:t>
        <a:bodyPr/>
        <a:lstStyle/>
        <a:p>
          <a:endParaRPr lang="zh-CN" altLang="en-US"/>
        </a:p>
      </dgm:t>
    </dgm:pt>
    <dgm:pt modelId="{B1510492-7F83-49D6-B924-AD396C3098BA}" type="pres">
      <dgm:prSet presAssocID="{FBFBC76C-21EE-4F24-9645-E6F68941177E}" presName="hierRoot2" presStyleCnt="0"/>
      <dgm:spPr/>
    </dgm:pt>
    <dgm:pt modelId="{23C46C0E-DDA4-4DA3-8276-52C938FC2898}" type="pres">
      <dgm:prSet presAssocID="{FBFBC76C-21EE-4F24-9645-E6F68941177E}" presName="composite2" presStyleCnt="0"/>
      <dgm:spPr/>
    </dgm:pt>
    <dgm:pt modelId="{81AE2835-E81A-400A-BB6C-DD58C0F177E6}" type="pres">
      <dgm:prSet presAssocID="{FBFBC76C-21EE-4F24-9645-E6F68941177E}" presName="background2" presStyleLbl="node2" presStyleIdx="0" presStyleCnt="2"/>
      <dgm:spPr/>
    </dgm:pt>
    <dgm:pt modelId="{3E480B2B-CFA6-433A-8623-412F826AB68A}" type="pres">
      <dgm:prSet presAssocID="{FBFBC76C-21EE-4F24-9645-E6F68941177E}" presName="text2" presStyleLbl="fgAcc2" presStyleIdx="0" presStyleCnt="2" custLinFactX="-35596" custLinFactNeighborX="-100000" custLinFactNeighborY="-56305">
        <dgm:presLayoutVars>
          <dgm:chPref val="3"/>
        </dgm:presLayoutVars>
      </dgm:prSet>
      <dgm:spPr/>
      <dgm:t>
        <a:bodyPr/>
        <a:lstStyle/>
        <a:p>
          <a:endParaRPr lang="zh-CN" altLang="en-US"/>
        </a:p>
      </dgm:t>
    </dgm:pt>
    <dgm:pt modelId="{D289BDB6-277A-4D76-934B-813F7661D2A9}" type="pres">
      <dgm:prSet presAssocID="{FBFBC76C-21EE-4F24-9645-E6F68941177E}" presName="hierChild3" presStyleCnt="0"/>
      <dgm:spPr/>
    </dgm:pt>
    <dgm:pt modelId="{3E7D0610-D3A5-4776-9245-04B45FA40825}" type="pres">
      <dgm:prSet presAssocID="{30081271-D16E-485F-949E-39A5B019D213}" presName="Name17" presStyleLbl="parChTrans1D3" presStyleIdx="0" presStyleCnt="2"/>
      <dgm:spPr/>
      <dgm:t>
        <a:bodyPr/>
        <a:lstStyle/>
        <a:p>
          <a:endParaRPr lang="zh-CN" altLang="en-US"/>
        </a:p>
      </dgm:t>
    </dgm:pt>
    <dgm:pt modelId="{6F4ADC02-36BC-4EDD-90BA-B65F3013BAF4}" type="pres">
      <dgm:prSet presAssocID="{71C49C19-E8E6-493D-B187-9DA50E58FA92}" presName="hierRoot3" presStyleCnt="0"/>
      <dgm:spPr/>
    </dgm:pt>
    <dgm:pt modelId="{3EB04D03-41B2-4255-B430-805C3F426734}" type="pres">
      <dgm:prSet presAssocID="{71C49C19-E8E6-493D-B187-9DA50E58FA92}" presName="composite3" presStyleCnt="0"/>
      <dgm:spPr/>
    </dgm:pt>
    <dgm:pt modelId="{B62C4396-127B-4BC9-A6E2-5F8BC979DE0E}" type="pres">
      <dgm:prSet presAssocID="{71C49C19-E8E6-493D-B187-9DA50E58FA92}" presName="background3" presStyleLbl="node3" presStyleIdx="0" presStyleCnt="2"/>
      <dgm:spPr/>
    </dgm:pt>
    <dgm:pt modelId="{94F7A9B4-686A-454D-8586-A87400F9C64B}" type="pres">
      <dgm:prSet presAssocID="{71C49C19-E8E6-493D-B187-9DA50E58FA92}" presName="text3" presStyleLbl="fgAcc3" presStyleIdx="0" presStyleCnt="2" custLinFactX="-35596" custLinFactNeighborX="-100000" custLinFactNeighborY="2225">
        <dgm:presLayoutVars>
          <dgm:chPref val="3"/>
        </dgm:presLayoutVars>
      </dgm:prSet>
      <dgm:spPr/>
      <dgm:t>
        <a:bodyPr/>
        <a:lstStyle/>
        <a:p>
          <a:endParaRPr lang="zh-CN" altLang="en-US"/>
        </a:p>
      </dgm:t>
    </dgm:pt>
    <dgm:pt modelId="{AA899F77-32E2-4415-AD05-C48EE06B840A}" type="pres">
      <dgm:prSet presAssocID="{71C49C19-E8E6-493D-B187-9DA50E58FA92}" presName="hierChild4" presStyleCnt="0"/>
      <dgm:spPr/>
    </dgm:pt>
    <dgm:pt modelId="{37832FEA-EB47-4658-AC78-4DAA80594AB6}" type="pres">
      <dgm:prSet presAssocID="{D04C78D8-34AD-490C-BC7D-5EAE040D568F}" presName="Name23" presStyleLbl="parChTrans1D4" presStyleIdx="0" presStyleCnt="1"/>
      <dgm:spPr/>
      <dgm:t>
        <a:bodyPr/>
        <a:lstStyle/>
        <a:p>
          <a:endParaRPr lang="zh-CN" altLang="en-US"/>
        </a:p>
      </dgm:t>
    </dgm:pt>
    <dgm:pt modelId="{052C1794-95FB-4F0C-99AC-C90871FC37F4}" type="pres">
      <dgm:prSet presAssocID="{2B7F74A4-7407-4D7A-AF63-6FDE12A5962A}" presName="hierRoot4" presStyleCnt="0"/>
      <dgm:spPr/>
    </dgm:pt>
    <dgm:pt modelId="{B0CEAB41-A7DB-4377-B99D-40CDEED72231}" type="pres">
      <dgm:prSet presAssocID="{2B7F74A4-7407-4D7A-AF63-6FDE12A5962A}" presName="composite4" presStyleCnt="0"/>
      <dgm:spPr/>
    </dgm:pt>
    <dgm:pt modelId="{869C5EEA-6ADD-40D4-8CCD-17A17551D7F3}" type="pres">
      <dgm:prSet presAssocID="{2B7F74A4-7407-4D7A-AF63-6FDE12A5962A}" presName="background4" presStyleLbl="node4" presStyleIdx="0" presStyleCnt="1"/>
      <dgm:spPr/>
    </dgm:pt>
    <dgm:pt modelId="{1D4C73EE-C5C8-499F-9A93-E24F26C07C62}" type="pres">
      <dgm:prSet presAssocID="{2B7F74A4-7407-4D7A-AF63-6FDE12A5962A}" presName="text4" presStyleLbl="fgAcc4" presStyleIdx="0" presStyleCnt="1" custLinFactX="-35596" custLinFactNeighborX="-100000" custLinFactNeighborY="14315">
        <dgm:presLayoutVars>
          <dgm:chPref val="3"/>
        </dgm:presLayoutVars>
      </dgm:prSet>
      <dgm:spPr/>
      <dgm:t>
        <a:bodyPr/>
        <a:lstStyle/>
        <a:p>
          <a:endParaRPr lang="zh-CN" altLang="en-US"/>
        </a:p>
      </dgm:t>
    </dgm:pt>
    <dgm:pt modelId="{72169AC3-EAED-446B-97BE-813386093611}" type="pres">
      <dgm:prSet presAssocID="{2B7F74A4-7407-4D7A-AF63-6FDE12A5962A}" presName="hierChild5" presStyleCnt="0"/>
      <dgm:spPr/>
    </dgm:pt>
    <dgm:pt modelId="{AFB45B58-F8A0-406B-8218-9F62F99F9AC0}" type="pres">
      <dgm:prSet presAssocID="{43ECE601-148C-462C-9513-81E19569DF35}" presName="Name10" presStyleLbl="parChTrans1D2" presStyleIdx="1" presStyleCnt="2"/>
      <dgm:spPr/>
      <dgm:t>
        <a:bodyPr/>
        <a:lstStyle/>
        <a:p>
          <a:endParaRPr lang="zh-CN" altLang="en-US"/>
        </a:p>
      </dgm:t>
    </dgm:pt>
    <dgm:pt modelId="{971FD896-7D66-48A8-9489-F57E772003E3}" type="pres">
      <dgm:prSet presAssocID="{5F818E66-4A23-49C4-B94C-5AC45D52D517}" presName="hierRoot2" presStyleCnt="0"/>
      <dgm:spPr/>
    </dgm:pt>
    <dgm:pt modelId="{13E4D558-8181-4EC5-9E3D-70F1DEC68225}" type="pres">
      <dgm:prSet presAssocID="{5F818E66-4A23-49C4-B94C-5AC45D52D517}" presName="composite2" presStyleCnt="0"/>
      <dgm:spPr/>
    </dgm:pt>
    <dgm:pt modelId="{A44268B0-1910-4625-905E-8179407AC5E2}" type="pres">
      <dgm:prSet presAssocID="{5F818E66-4A23-49C4-B94C-5AC45D52D517}" presName="background2" presStyleLbl="node2" presStyleIdx="1" presStyleCnt="2"/>
      <dgm:spPr/>
    </dgm:pt>
    <dgm:pt modelId="{4D4C3F63-4DE0-4B1A-8F32-C3CEE672A3E2}" type="pres">
      <dgm:prSet presAssocID="{5F818E66-4A23-49C4-B94C-5AC45D52D517}" presName="text2" presStyleLbl="fgAcc2" presStyleIdx="1" presStyleCnt="2" custScaleX="100522" custLinFactX="7839" custLinFactNeighborX="100000" custLinFactNeighborY="-37729">
        <dgm:presLayoutVars>
          <dgm:chPref val="3"/>
        </dgm:presLayoutVars>
      </dgm:prSet>
      <dgm:spPr/>
      <dgm:t>
        <a:bodyPr/>
        <a:lstStyle/>
        <a:p>
          <a:endParaRPr lang="zh-CN" altLang="en-US"/>
        </a:p>
      </dgm:t>
    </dgm:pt>
    <dgm:pt modelId="{4B6E9BC0-659B-43B0-81CD-F3DE2EE18598}" type="pres">
      <dgm:prSet presAssocID="{5F818E66-4A23-49C4-B94C-5AC45D52D517}" presName="hierChild3" presStyleCnt="0"/>
      <dgm:spPr/>
    </dgm:pt>
    <dgm:pt modelId="{A5DE3739-D70C-49AE-8EDE-D9821E649C9A}" type="pres">
      <dgm:prSet presAssocID="{051BCE78-79AA-4D9F-A676-F933DFEF1465}" presName="Name17" presStyleLbl="parChTrans1D3" presStyleIdx="1" presStyleCnt="2"/>
      <dgm:spPr/>
      <dgm:t>
        <a:bodyPr/>
        <a:lstStyle/>
        <a:p>
          <a:endParaRPr lang="zh-CN" altLang="en-US"/>
        </a:p>
      </dgm:t>
    </dgm:pt>
    <dgm:pt modelId="{A60DB2AD-1E74-450B-AC75-FDA802F1D706}" type="pres">
      <dgm:prSet presAssocID="{B837B9CA-BB53-4610-A316-1F3C4E35CCA4}" presName="hierRoot3" presStyleCnt="0"/>
      <dgm:spPr/>
    </dgm:pt>
    <dgm:pt modelId="{66091767-7447-485B-AB61-29E0300E1EB1}" type="pres">
      <dgm:prSet presAssocID="{B837B9CA-BB53-4610-A316-1F3C4E35CCA4}" presName="composite3" presStyleCnt="0"/>
      <dgm:spPr/>
    </dgm:pt>
    <dgm:pt modelId="{FA493042-5E8A-400D-8D94-075733FB0270}" type="pres">
      <dgm:prSet presAssocID="{B837B9CA-BB53-4610-A316-1F3C4E35CCA4}" presName="background3" presStyleLbl="node3" presStyleIdx="1" presStyleCnt="2"/>
      <dgm:spPr/>
    </dgm:pt>
    <dgm:pt modelId="{573A4C88-8E60-4278-9E44-F527B06104D3}" type="pres">
      <dgm:prSet presAssocID="{B837B9CA-BB53-4610-A316-1F3C4E35CCA4}" presName="text3" presStyleLbl="fgAcc3" presStyleIdx="1" presStyleCnt="2" custLinFactX="7578" custLinFactNeighborX="100000" custLinFactNeighborY="20800">
        <dgm:presLayoutVars>
          <dgm:chPref val="3"/>
        </dgm:presLayoutVars>
      </dgm:prSet>
      <dgm:spPr/>
      <dgm:t>
        <a:bodyPr/>
        <a:lstStyle/>
        <a:p>
          <a:endParaRPr lang="zh-CN" altLang="en-US"/>
        </a:p>
      </dgm:t>
    </dgm:pt>
    <dgm:pt modelId="{05A0CEAA-5E44-4725-8BBE-326C3A486B66}" type="pres">
      <dgm:prSet presAssocID="{B837B9CA-BB53-4610-A316-1F3C4E35CCA4}" presName="hierChild4" presStyleCnt="0"/>
      <dgm:spPr/>
    </dgm:pt>
  </dgm:ptLst>
  <dgm:cxnLst>
    <dgm:cxn modelId="{3EA48672-FCD1-45E3-901E-0F43A5A60C60}" type="presOf" srcId="{30081271-D16E-485F-949E-39A5B019D213}" destId="{3E7D0610-D3A5-4776-9245-04B45FA40825}" srcOrd="0" destOrd="0" presId="urn:microsoft.com/office/officeart/2005/8/layout/hierarchy1"/>
    <dgm:cxn modelId="{4DA94758-713C-4BD3-B13E-A3A5903F5C5D}" type="presOf" srcId="{051BCE78-79AA-4D9F-A676-F933DFEF1465}" destId="{A5DE3739-D70C-49AE-8EDE-D9821E649C9A}" srcOrd="0" destOrd="0" presId="urn:microsoft.com/office/officeart/2005/8/layout/hierarchy1"/>
    <dgm:cxn modelId="{B2E377FA-5B39-4F1C-BDD5-28C14AF876EE}" type="presOf" srcId="{B837B9CA-BB53-4610-A316-1F3C4E35CCA4}" destId="{573A4C88-8E60-4278-9E44-F527B06104D3}" srcOrd="0" destOrd="0" presId="urn:microsoft.com/office/officeart/2005/8/layout/hierarchy1"/>
    <dgm:cxn modelId="{6009320E-394A-4CAB-A9F8-BAACD0EFEC74}" type="presOf" srcId="{8121C1D3-72E8-4458-B4B3-EF7009A3ECFA}" destId="{29A74E39-C34C-4907-B747-DE16854DE8BD}" srcOrd="0" destOrd="0" presId="urn:microsoft.com/office/officeart/2005/8/layout/hierarchy1"/>
    <dgm:cxn modelId="{C614225D-3280-4DCB-A2D2-1986AF701D80}" type="presOf" srcId="{5F818E66-4A23-49C4-B94C-5AC45D52D517}" destId="{4D4C3F63-4DE0-4B1A-8F32-C3CEE672A3E2}" srcOrd="0" destOrd="0" presId="urn:microsoft.com/office/officeart/2005/8/layout/hierarchy1"/>
    <dgm:cxn modelId="{8057D3E5-4B0F-4B2B-AACF-38063C2D6F72}" srcId="{5F818E66-4A23-49C4-B94C-5AC45D52D517}" destId="{B837B9CA-BB53-4610-A316-1F3C4E35CCA4}" srcOrd="0" destOrd="0" parTransId="{051BCE78-79AA-4D9F-A676-F933DFEF1465}" sibTransId="{D15419A3-755B-4A72-BED7-1EC0D9B3B8F2}"/>
    <dgm:cxn modelId="{81426FDE-B92E-4639-88D1-EE81EFBFF879}" type="presOf" srcId="{71C49C19-E8E6-493D-B187-9DA50E58FA92}" destId="{94F7A9B4-686A-454D-8586-A87400F9C64B}" srcOrd="0" destOrd="0" presId="urn:microsoft.com/office/officeart/2005/8/layout/hierarchy1"/>
    <dgm:cxn modelId="{66C968AD-F30C-4496-9C33-09F66DF43477}" srcId="{71C49C19-E8E6-493D-B187-9DA50E58FA92}" destId="{2B7F74A4-7407-4D7A-AF63-6FDE12A5962A}" srcOrd="0" destOrd="0" parTransId="{D04C78D8-34AD-490C-BC7D-5EAE040D568F}" sibTransId="{20B4E177-69CC-4DF8-95A4-4D1CF3D7D677}"/>
    <dgm:cxn modelId="{EC50EC44-D36D-4D06-A625-17358B2D2849}" srcId="{57775FEB-BD1D-45A8-9675-8B4AE0C01EF9}" destId="{455C9C11-FA04-4922-9867-2A67401E0677}" srcOrd="0" destOrd="0" parTransId="{34DBD6DA-EA8E-4BAB-BBE5-0ADC56A78868}" sibTransId="{674419F7-1B58-44FC-B8CD-CAD4396A4EBB}"/>
    <dgm:cxn modelId="{A476EB62-78A6-4F42-94B7-57CF98460FA5}" type="presOf" srcId="{455C9C11-FA04-4922-9867-2A67401E0677}" destId="{14E69A84-E4B7-4326-814E-29182F525579}" srcOrd="0" destOrd="0" presId="urn:microsoft.com/office/officeart/2005/8/layout/hierarchy1"/>
    <dgm:cxn modelId="{5B451618-0CE2-4CBA-A5FF-D451769AF413}" srcId="{455C9C11-FA04-4922-9867-2A67401E0677}" destId="{FBFBC76C-21EE-4F24-9645-E6F68941177E}" srcOrd="0" destOrd="0" parTransId="{8121C1D3-72E8-4458-B4B3-EF7009A3ECFA}" sibTransId="{5CCA85A3-1E31-4E06-B85A-B60CB2DD2279}"/>
    <dgm:cxn modelId="{24CFAD50-5858-4C04-A4B4-E69E7DB25757}" type="presOf" srcId="{FBFBC76C-21EE-4F24-9645-E6F68941177E}" destId="{3E480B2B-CFA6-433A-8623-412F826AB68A}" srcOrd="0" destOrd="0" presId="urn:microsoft.com/office/officeart/2005/8/layout/hierarchy1"/>
    <dgm:cxn modelId="{36498AB4-F7D1-46C0-8D40-ABEDE5E0D461}" type="presOf" srcId="{43ECE601-148C-462C-9513-81E19569DF35}" destId="{AFB45B58-F8A0-406B-8218-9F62F99F9AC0}" srcOrd="0" destOrd="0" presId="urn:microsoft.com/office/officeart/2005/8/layout/hierarchy1"/>
    <dgm:cxn modelId="{12345655-D34C-42BF-A7E2-E462E4A906F9}" srcId="{455C9C11-FA04-4922-9867-2A67401E0677}" destId="{5F818E66-4A23-49C4-B94C-5AC45D52D517}" srcOrd="1" destOrd="0" parTransId="{43ECE601-148C-462C-9513-81E19569DF35}" sibTransId="{964386AA-7929-4ABD-B846-F26509EAA876}"/>
    <dgm:cxn modelId="{29BDC518-EB56-4333-B144-E41F88DFFCBB}" srcId="{FBFBC76C-21EE-4F24-9645-E6F68941177E}" destId="{71C49C19-E8E6-493D-B187-9DA50E58FA92}" srcOrd="0" destOrd="0" parTransId="{30081271-D16E-485F-949E-39A5B019D213}" sibTransId="{8560862C-29FC-4ABD-9E2F-F0A08A520068}"/>
    <dgm:cxn modelId="{670DF823-7A79-491A-8960-353D4F159CBC}" type="presOf" srcId="{D04C78D8-34AD-490C-BC7D-5EAE040D568F}" destId="{37832FEA-EB47-4658-AC78-4DAA80594AB6}" srcOrd="0" destOrd="0" presId="urn:microsoft.com/office/officeart/2005/8/layout/hierarchy1"/>
    <dgm:cxn modelId="{7C4FEE3F-92DF-4D82-9546-2C50CB217B07}" type="presOf" srcId="{57775FEB-BD1D-45A8-9675-8B4AE0C01EF9}" destId="{FF3756C3-64D9-436C-A36C-B1F980655262}" srcOrd="0" destOrd="0" presId="urn:microsoft.com/office/officeart/2005/8/layout/hierarchy1"/>
    <dgm:cxn modelId="{64F8FA58-D4F5-40AA-82B3-F601632380EF}" type="presOf" srcId="{2B7F74A4-7407-4D7A-AF63-6FDE12A5962A}" destId="{1D4C73EE-C5C8-499F-9A93-E24F26C07C62}" srcOrd="0" destOrd="0" presId="urn:microsoft.com/office/officeart/2005/8/layout/hierarchy1"/>
    <dgm:cxn modelId="{25357F4D-E2E2-4023-9010-FE5AA737109B}" type="presParOf" srcId="{FF3756C3-64D9-436C-A36C-B1F980655262}" destId="{C4E8430B-A634-4127-8BEE-686EA41A9667}" srcOrd="0" destOrd="0" presId="urn:microsoft.com/office/officeart/2005/8/layout/hierarchy1"/>
    <dgm:cxn modelId="{BBFE5553-C065-48B6-8170-7E3090B0686E}" type="presParOf" srcId="{C4E8430B-A634-4127-8BEE-686EA41A9667}" destId="{1DFC0CEF-B6F9-4861-82BE-0E77571507C0}" srcOrd="0" destOrd="0" presId="urn:microsoft.com/office/officeart/2005/8/layout/hierarchy1"/>
    <dgm:cxn modelId="{8AF4AD83-E879-4ECA-86D6-6199E72778B3}" type="presParOf" srcId="{1DFC0CEF-B6F9-4861-82BE-0E77571507C0}" destId="{43AB792E-4AD2-4373-810B-9B4DE4837482}" srcOrd="0" destOrd="0" presId="urn:microsoft.com/office/officeart/2005/8/layout/hierarchy1"/>
    <dgm:cxn modelId="{E09E5213-18DA-40D3-BCC7-0A351F20A5B8}" type="presParOf" srcId="{1DFC0CEF-B6F9-4861-82BE-0E77571507C0}" destId="{14E69A84-E4B7-4326-814E-29182F525579}" srcOrd="1" destOrd="0" presId="urn:microsoft.com/office/officeart/2005/8/layout/hierarchy1"/>
    <dgm:cxn modelId="{80172F76-F214-4CCD-96AB-BD77BEDFAF03}" type="presParOf" srcId="{C4E8430B-A634-4127-8BEE-686EA41A9667}" destId="{9D1E4CEE-8146-4F19-87A2-844E872EE92A}" srcOrd="1" destOrd="0" presId="urn:microsoft.com/office/officeart/2005/8/layout/hierarchy1"/>
    <dgm:cxn modelId="{39438109-657D-4530-B75B-FF33ECDFEF2D}" type="presParOf" srcId="{9D1E4CEE-8146-4F19-87A2-844E872EE92A}" destId="{29A74E39-C34C-4907-B747-DE16854DE8BD}" srcOrd="0" destOrd="0" presId="urn:microsoft.com/office/officeart/2005/8/layout/hierarchy1"/>
    <dgm:cxn modelId="{79578EE6-73CF-45F9-BACB-7FA899A80F4B}" type="presParOf" srcId="{9D1E4CEE-8146-4F19-87A2-844E872EE92A}" destId="{B1510492-7F83-49D6-B924-AD396C3098BA}" srcOrd="1" destOrd="0" presId="urn:microsoft.com/office/officeart/2005/8/layout/hierarchy1"/>
    <dgm:cxn modelId="{640BFB65-3DB1-4D88-88D3-BA83A5BD3407}" type="presParOf" srcId="{B1510492-7F83-49D6-B924-AD396C3098BA}" destId="{23C46C0E-DDA4-4DA3-8276-52C938FC2898}" srcOrd="0" destOrd="0" presId="urn:microsoft.com/office/officeart/2005/8/layout/hierarchy1"/>
    <dgm:cxn modelId="{69E89E41-1194-41A9-B044-9BFE670F247F}" type="presParOf" srcId="{23C46C0E-DDA4-4DA3-8276-52C938FC2898}" destId="{81AE2835-E81A-400A-BB6C-DD58C0F177E6}" srcOrd="0" destOrd="0" presId="urn:microsoft.com/office/officeart/2005/8/layout/hierarchy1"/>
    <dgm:cxn modelId="{6ECC1787-7AC8-4F00-9D7E-BED4D3938445}" type="presParOf" srcId="{23C46C0E-DDA4-4DA3-8276-52C938FC2898}" destId="{3E480B2B-CFA6-433A-8623-412F826AB68A}" srcOrd="1" destOrd="0" presId="urn:microsoft.com/office/officeart/2005/8/layout/hierarchy1"/>
    <dgm:cxn modelId="{C7095BDC-FC9E-494C-BFB8-BBA4AF93A6E9}" type="presParOf" srcId="{B1510492-7F83-49D6-B924-AD396C3098BA}" destId="{D289BDB6-277A-4D76-934B-813F7661D2A9}" srcOrd="1" destOrd="0" presId="urn:microsoft.com/office/officeart/2005/8/layout/hierarchy1"/>
    <dgm:cxn modelId="{DC5ACD40-B736-42FE-9F46-B2ED875FD978}" type="presParOf" srcId="{D289BDB6-277A-4D76-934B-813F7661D2A9}" destId="{3E7D0610-D3A5-4776-9245-04B45FA40825}" srcOrd="0" destOrd="0" presId="urn:microsoft.com/office/officeart/2005/8/layout/hierarchy1"/>
    <dgm:cxn modelId="{CB229898-A2F0-4FD1-A6A1-43A17616196F}" type="presParOf" srcId="{D289BDB6-277A-4D76-934B-813F7661D2A9}" destId="{6F4ADC02-36BC-4EDD-90BA-B65F3013BAF4}" srcOrd="1" destOrd="0" presId="urn:microsoft.com/office/officeart/2005/8/layout/hierarchy1"/>
    <dgm:cxn modelId="{31B19458-3C36-4990-AE2B-F36BC93F99A0}" type="presParOf" srcId="{6F4ADC02-36BC-4EDD-90BA-B65F3013BAF4}" destId="{3EB04D03-41B2-4255-B430-805C3F426734}" srcOrd="0" destOrd="0" presId="urn:microsoft.com/office/officeart/2005/8/layout/hierarchy1"/>
    <dgm:cxn modelId="{8E4A1A55-8B19-482E-9556-1661F849F115}" type="presParOf" srcId="{3EB04D03-41B2-4255-B430-805C3F426734}" destId="{B62C4396-127B-4BC9-A6E2-5F8BC979DE0E}" srcOrd="0" destOrd="0" presId="urn:microsoft.com/office/officeart/2005/8/layout/hierarchy1"/>
    <dgm:cxn modelId="{46809772-9F5B-4720-958A-2AF9F41A2449}" type="presParOf" srcId="{3EB04D03-41B2-4255-B430-805C3F426734}" destId="{94F7A9B4-686A-454D-8586-A87400F9C64B}" srcOrd="1" destOrd="0" presId="urn:microsoft.com/office/officeart/2005/8/layout/hierarchy1"/>
    <dgm:cxn modelId="{AA36BA5B-87D2-4E5D-9917-96FC77C474FD}" type="presParOf" srcId="{6F4ADC02-36BC-4EDD-90BA-B65F3013BAF4}" destId="{AA899F77-32E2-4415-AD05-C48EE06B840A}" srcOrd="1" destOrd="0" presId="urn:microsoft.com/office/officeart/2005/8/layout/hierarchy1"/>
    <dgm:cxn modelId="{C30A270E-979E-4DDB-A6DE-E0BA5BAFFD7F}" type="presParOf" srcId="{AA899F77-32E2-4415-AD05-C48EE06B840A}" destId="{37832FEA-EB47-4658-AC78-4DAA80594AB6}" srcOrd="0" destOrd="0" presId="urn:microsoft.com/office/officeart/2005/8/layout/hierarchy1"/>
    <dgm:cxn modelId="{38D5FE52-0C6C-4853-9039-198A0D7ACCF1}" type="presParOf" srcId="{AA899F77-32E2-4415-AD05-C48EE06B840A}" destId="{052C1794-95FB-4F0C-99AC-C90871FC37F4}" srcOrd="1" destOrd="0" presId="urn:microsoft.com/office/officeart/2005/8/layout/hierarchy1"/>
    <dgm:cxn modelId="{59603CA2-A1FF-4C9B-880F-1C856673EE8F}" type="presParOf" srcId="{052C1794-95FB-4F0C-99AC-C90871FC37F4}" destId="{B0CEAB41-A7DB-4377-B99D-40CDEED72231}" srcOrd="0" destOrd="0" presId="urn:microsoft.com/office/officeart/2005/8/layout/hierarchy1"/>
    <dgm:cxn modelId="{C8584645-4642-4BE4-B3EE-757197780FE1}" type="presParOf" srcId="{B0CEAB41-A7DB-4377-B99D-40CDEED72231}" destId="{869C5EEA-6ADD-40D4-8CCD-17A17551D7F3}" srcOrd="0" destOrd="0" presId="urn:microsoft.com/office/officeart/2005/8/layout/hierarchy1"/>
    <dgm:cxn modelId="{E9414B28-FA9A-4A60-B062-8D7C48F65B30}" type="presParOf" srcId="{B0CEAB41-A7DB-4377-B99D-40CDEED72231}" destId="{1D4C73EE-C5C8-499F-9A93-E24F26C07C62}" srcOrd="1" destOrd="0" presId="urn:microsoft.com/office/officeart/2005/8/layout/hierarchy1"/>
    <dgm:cxn modelId="{7FEA1D9E-66A4-44C8-9D5D-7B3134C281D2}" type="presParOf" srcId="{052C1794-95FB-4F0C-99AC-C90871FC37F4}" destId="{72169AC3-EAED-446B-97BE-813386093611}" srcOrd="1" destOrd="0" presId="urn:microsoft.com/office/officeart/2005/8/layout/hierarchy1"/>
    <dgm:cxn modelId="{7AF64D7D-6CB9-4CFF-8E48-43882DC11B3F}" type="presParOf" srcId="{9D1E4CEE-8146-4F19-87A2-844E872EE92A}" destId="{AFB45B58-F8A0-406B-8218-9F62F99F9AC0}" srcOrd="2" destOrd="0" presId="urn:microsoft.com/office/officeart/2005/8/layout/hierarchy1"/>
    <dgm:cxn modelId="{78B6B89D-9098-41B4-B655-46C31F67BBA6}" type="presParOf" srcId="{9D1E4CEE-8146-4F19-87A2-844E872EE92A}" destId="{971FD896-7D66-48A8-9489-F57E772003E3}" srcOrd="3" destOrd="0" presId="urn:microsoft.com/office/officeart/2005/8/layout/hierarchy1"/>
    <dgm:cxn modelId="{7AEE96C9-5AA6-4702-9A6C-F81CC6992248}" type="presParOf" srcId="{971FD896-7D66-48A8-9489-F57E772003E3}" destId="{13E4D558-8181-4EC5-9E3D-70F1DEC68225}" srcOrd="0" destOrd="0" presId="urn:microsoft.com/office/officeart/2005/8/layout/hierarchy1"/>
    <dgm:cxn modelId="{0CD5B451-1FF0-4280-86A6-BD8710704EC8}" type="presParOf" srcId="{13E4D558-8181-4EC5-9E3D-70F1DEC68225}" destId="{A44268B0-1910-4625-905E-8179407AC5E2}" srcOrd="0" destOrd="0" presId="urn:microsoft.com/office/officeart/2005/8/layout/hierarchy1"/>
    <dgm:cxn modelId="{DB055597-D5A4-4ABA-8ABB-9FD5CAB3C5D4}" type="presParOf" srcId="{13E4D558-8181-4EC5-9E3D-70F1DEC68225}" destId="{4D4C3F63-4DE0-4B1A-8F32-C3CEE672A3E2}" srcOrd="1" destOrd="0" presId="urn:microsoft.com/office/officeart/2005/8/layout/hierarchy1"/>
    <dgm:cxn modelId="{AD509CD5-B78B-491B-BD11-9A3677C7D59E}" type="presParOf" srcId="{971FD896-7D66-48A8-9489-F57E772003E3}" destId="{4B6E9BC0-659B-43B0-81CD-F3DE2EE18598}" srcOrd="1" destOrd="0" presId="urn:microsoft.com/office/officeart/2005/8/layout/hierarchy1"/>
    <dgm:cxn modelId="{555A525C-F35F-4E52-8619-F66E57C382AF}" type="presParOf" srcId="{4B6E9BC0-659B-43B0-81CD-F3DE2EE18598}" destId="{A5DE3739-D70C-49AE-8EDE-D9821E649C9A}" srcOrd="0" destOrd="0" presId="urn:microsoft.com/office/officeart/2005/8/layout/hierarchy1"/>
    <dgm:cxn modelId="{9850EBB2-E4B0-499B-A4BD-FBF355A0E867}" type="presParOf" srcId="{4B6E9BC0-659B-43B0-81CD-F3DE2EE18598}" destId="{A60DB2AD-1E74-450B-AC75-FDA802F1D706}" srcOrd="1" destOrd="0" presId="urn:microsoft.com/office/officeart/2005/8/layout/hierarchy1"/>
    <dgm:cxn modelId="{5FE1C9F2-5FC5-4542-865E-355E1815ADB0}" type="presParOf" srcId="{A60DB2AD-1E74-450B-AC75-FDA802F1D706}" destId="{66091767-7447-485B-AB61-29E0300E1EB1}" srcOrd="0" destOrd="0" presId="urn:microsoft.com/office/officeart/2005/8/layout/hierarchy1"/>
    <dgm:cxn modelId="{3045AB54-762B-4840-9A56-25104A037BAA}" type="presParOf" srcId="{66091767-7447-485B-AB61-29E0300E1EB1}" destId="{FA493042-5E8A-400D-8D94-075733FB0270}" srcOrd="0" destOrd="0" presId="urn:microsoft.com/office/officeart/2005/8/layout/hierarchy1"/>
    <dgm:cxn modelId="{C30A9FDB-3962-4A42-9EC1-487571F5C366}" type="presParOf" srcId="{66091767-7447-485B-AB61-29E0300E1EB1}" destId="{573A4C88-8E60-4278-9E44-F527B06104D3}" srcOrd="1" destOrd="0" presId="urn:microsoft.com/office/officeart/2005/8/layout/hierarchy1"/>
    <dgm:cxn modelId="{1A32D86F-BB77-4A86-B369-48F69F1A3714}" type="presParOf" srcId="{A60DB2AD-1E74-450B-AC75-FDA802F1D706}" destId="{05A0CEAA-5E44-4725-8BBE-326C3A486B66}" srcOrd="1" destOrd="0" presId="urn:microsoft.com/office/officeart/2005/8/layout/hierarchy1"/>
  </dgm:cxnLst>
  <dgm:bg/>
  <dgm:whole/>
</dgm:dataModel>
</file>

<file path=ppt/diagrams/data3.xml><?xml version="1.0" encoding="utf-8"?>
<dgm:dataModel xmlns:dgm="http://schemas.openxmlformats.org/drawingml/2006/diagram" xmlns:a="http://schemas.openxmlformats.org/drawingml/2006/main">
  <dgm:ptLst>
    <dgm:pt modelId="{B0A66E74-A537-4B74-A7D7-35CD115D9970}" type="doc">
      <dgm:prSet loTypeId="urn:microsoft.com/office/officeart/2005/8/layout/equation2" loCatId="process" qsTypeId="urn:microsoft.com/office/officeart/2005/8/quickstyle/simple1" qsCatId="simple" csTypeId="urn:microsoft.com/office/officeart/2005/8/colors/accent2_2" csCatId="accent2" phldr="1"/>
      <dgm:spPr/>
    </dgm:pt>
    <dgm:pt modelId="{DB76EA73-B33F-49A6-8585-C8FB94BCFF8E}">
      <dgm:prSet phldrT="[文本]"/>
      <dgm:spPr/>
      <dgm:t>
        <a:bodyPr/>
        <a:lstStyle/>
        <a:p>
          <a:r>
            <a:rPr lang="zh-CN" altLang="en-US" dirty="0" smtClean="0">
              <a:latin typeface="华文细黑" pitchFamily="2" charset="-122"/>
              <a:ea typeface="华文细黑" pitchFamily="2" charset="-122"/>
            </a:rPr>
            <a:t>提货地点</a:t>
          </a:r>
          <a:endParaRPr lang="zh-CN" altLang="en-US" dirty="0"/>
        </a:p>
      </dgm:t>
    </dgm:pt>
    <dgm:pt modelId="{91F7F4B0-1784-46BF-A17D-7B9BD3AE5033}" type="parTrans" cxnId="{C30AC552-274A-4D94-8016-22AD22457572}">
      <dgm:prSet/>
      <dgm:spPr/>
      <dgm:t>
        <a:bodyPr/>
        <a:lstStyle/>
        <a:p>
          <a:endParaRPr lang="zh-CN" altLang="en-US"/>
        </a:p>
      </dgm:t>
    </dgm:pt>
    <dgm:pt modelId="{93260450-5552-459C-A363-D11CFDC466AC}" type="sibTrans" cxnId="{C30AC552-274A-4D94-8016-22AD22457572}">
      <dgm:prSet/>
      <dgm:spPr/>
      <dgm:t>
        <a:bodyPr/>
        <a:lstStyle/>
        <a:p>
          <a:endParaRPr lang="zh-CN" altLang="en-US"/>
        </a:p>
      </dgm:t>
    </dgm:pt>
    <dgm:pt modelId="{69D8ABC7-3979-4418-A785-4B6278ACB124}">
      <dgm:prSet phldrT="[文本]"/>
      <dgm:spPr/>
      <dgm:t>
        <a:bodyPr/>
        <a:lstStyle/>
        <a:p>
          <a:r>
            <a:rPr lang="zh-CN" altLang="en-US" dirty="0" smtClean="0">
              <a:latin typeface="华文细黑" pitchFamily="2" charset="-122"/>
              <a:ea typeface="华文细黑" pitchFamily="2" charset="-122"/>
            </a:rPr>
            <a:t>所提货物质量</a:t>
          </a:r>
          <a:endParaRPr lang="zh-CN" altLang="en-US" dirty="0"/>
        </a:p>
      </dgm:t>
    </dgm:pt>
    <dgm:pt modelId="{7D3CDAE0-312F-4A40-B832-ACFD8421CDE4}" type="parTrans" cxnId="{3082FDA7-3AA3-4022-8FCE-E623A4F79462}">
      <dgm:prSet/>
      <dgm:spPr/>
      <dgm:t>
        <a:bodyPr/>
        <a:lstStyle/>
        <a:p>
          <a:endParaRPr lang="zh-CN" altLang="en-US"/>
        </a:p>
      </dgm:t>
    </dgm:pt>
    <dgm:pt modelId="{72D3F0F4-C039-4EE8-8155-6CCFD0F7BDC7}" type="sibTrans" cxnId="{3082FDA7-3AA3-4022-8FCE-E623A4F79462}">
      <dgm:prSet/>
      <dgm:spPr/>
      <dgm:t>
        <a:bodyPr/>
        <a:lstStyle/>
        <a:p>
          <a:endParaRPr lang="zh-CN" altLang="en-US"/>
        </a:p>
      </dgm:t>
    </dgm:pt>
    <dgm:pt modelId="{9D9F3CF5-A36C-49A7-A1A5-227685A6EFD3}">
      <dgm:prSet phldrT="[文本]"/>
      <dgm:spPr/>
      <dgm:t>
        <a:bodyPr/>
        <a:lstStyle/>
        <a:p>
          <a:r>
            <a:rPr lang="zh-CN" altLang="en-US" b="1" dirty="0" smtClean="0">
              <a:latin typeface="黑体" pitchFamily="49" charset="-122"/>
              <a:ea typeface="黑体" pitchFamily="49" charset="-122"/>
            </a:rPr>
            <a:t>最终仓单持有人的提货价格</a:t>
          </a:r>
          <a:endParaRPr lang="zh-CN" altLang="en-US" dirty="0"/>
        </a:p>
      </dgm:t>
    </dgm:pt>
    <dgm:pt modelId="{C02369BA-7BAE-4AA3-A9AB-D4336172F395}" type="parTrans" cxnId="{FC8B6424-94A7-47F7-93BD-F70751C2AF43}">
      <dgm:prSet/>
      <dgm:spPr/>
      <dgm:t>
        <a:bodyPr/>
        <a:lstStyle/>
        <a:p>
          <a:endParaRPr lang="zh-CN" altLang="en-US"/>
        </a:p>
      </dgm:t>
    </dgm:pt>
    <dgm:pt modelId="{C7936086-546C-45A6-ACB7-CC2105A4C801}" type="sibTrans" cxnId="{FC8B6424-94A7-47F7-93BD-F70751C2AF43}">
      <dgm:prSet/>
      <dgm:spPr/>
      <dgm:t>
        <a:bodyPr/>
        <a:lstStyle/>
        <a:p>
          <a:endParaRPr lang="zh-CN" altLang="en-US"/>
        </a:p>
      </dgm:t>
    </dgm:pt>
    <dgm:pt modelId="{3B0F2E1B-FF55-4A46-905F-183BC48C155E}" type="pres">
      <dgm:prSet presAssocID="{B0A66E74-A537-4B74-A7D7-35CD115D9970}" presName="Name0" presStyleCnt="0">
        <dgm:presLayoutVars>
          <dgm:dir/>
          <dgm:resizeHandles val="exact"/>
        </dgm:presLayoutVars>
      </dgm:prSet>
      <dgm:spPr/>
    </dgm:pt>
    <dgm:pt modelId="{9060A6AC-ACFC-4A1F-9A0E-9C2DABCF1883}" type="pres">
      <dgm:prSet presAssocID="{B0A66E74-A537-4B74-A7D7-35CD115D9970}" presName="vNodes" presStyleCnt="0"/>
      <dgm:spPr/>
    </dgm:pt>
    <dgm:pt modelId="{4029D6A1-99F3-4F75-A032-86C9998463D1}" type="pres">
      <dgm:prSet presAssocID="{DB76EA73-B33F-49A6-8585-C8FB94BCFF8E}" presName="node" presStyleLbl="node1" presStyleIdx="0" presStyleCnt="3">
        <dgm:presLayoutVars>
          <dgm:bulletEnabled val="1"/>
        </dgm:presLayoutVars>
      </dgm:prSet>
      <dgm:spPr/>
      <dgm:t>
        <a:bodyPr/>
        <a:lstStyle/>
        <a:p>
          <a:endParaRPr lang="zh-CN" altLang="en-US"/>
        </a:p>
      </dgm:t>
    </dgm:pt>
    <dgm:pt modelId="{91141541-31A8-4B72-BFAE-79E9E291B0F2}" type="pres">
      <dgm:prSet presAssocID="{93260450-5552-459C-A363-D11CFDC466AC}" presName="spacerT" presStyleCnt="0"/>
      <dgm:spPr/>
    </dgm:pt>
    <dgm:pt modelId="{06FF16E4-632E-48EB-B8AB-BA2007ACC4BD}" type="pres">
      <dgm:prSet presAssocID="{93260450-5552-459C-A363-D11CFDC466AC}" presName="sibTrans" presStyleLbl="sibTrans2D1" presStyleIdx="0" presStyleCnt="2"/>
      <dgm:spPr/>
      <dgm:t>
        <a:bodyPr/>
        <a:lstStyle/>
        <a:p>
          <a:endParaRPr lang="zh-CN" altLang="en-US"/>
        </a:p>
      </dgm:t>
    </dgm:pt>
    <dgm:pt modelId="{2A39D78E-4C5C-4EFE-8A40-48FAAD3EE413}" type="pres">
      <dgm:prSet presAssocID="{93260450-5552-459C-A363-D11CFDC466AC}" presName="spacerB" presStyleCnt="0"/>
      <dgm:spPr/>
    </dgm:pt>
    <dgm:pt modelId="{4C57A157-DAB5-47D0-81EB-A10B938C9CD6}" type="pres">
      <dgm:prSet presAssocID="{69D8ABC7-3979-4418-A785-4B6278ACB124}" presName="node" presStyleLbl="node1" presStyleIdx="1" presStyleCnt="3">
        <dgm:presLayoutVars>
          <dgm:bulletEnabled val="1"/>
        </dgm:presLayoutVars>
      </dgm:prSet>
      <dgm:spPr/>
      <dgm:t>
        <a:bodyPr/>
        <a:lstStyle/>
        <a:p>
          <a:endParaRPr lang="zh-CN" altLang="en-US"/>
        </a:p>
      </dgm:t>
    </dgm:pt>
    <dgm:pt modelId="{20A80221-9D15-479D-A485-546633F2F356}" type="pres">
      <dgm:prSet presAssocID="{B0A66E74-A537-4B74-A7D7-35CD115D9970}" presName="sibTransLast" presStyleLbl="sibTrans2D1" presStyleIdx="1" presStyleCnt="2"/>
      <dgm:spPr/>
      <dgm:t>
        <a:bodyPr/>
        <a:lstStyle/>
        <a:p>
          <a:endParaRPr lang="zh-CN" altLang="en-US"/>
        </a:p>
      </dgm:t>
    </dgm:pt>
    <dgm:pt modelId="{C84F9FE7-EC57-48A4-9A7A-136A3E6BD3E2}" type="pres">
      <dgm:prSet presAssocID="{B0A66E74-A537-4B74-A7D7-35CD115D9970}" presName="connectorText" presStyleLbl="sibTrans2D1" presStyleIdx="1" presStyleCnt="2"/>
      <dgm:spPr/>
      <dgm:t>
        <a:bodyPr/>
        <a:lstStyle/>
        <a:p>
          <a:endParaRPr lang="zh-CN" altLang="en-US"/>
        </a:p>
      </dgm:t>
    </dgm:pt>
    <dgm:pt modelId="{57CC4BDF-D220-413F-9995-A1692F8594F6}" type="pres">
      <dgm:prSet presAssocID="{B0A66E74-A537-4B74-A7D7-35CD115D9970}" presName="lastNode" presStyleLbl="node1" presStyleIdx="2" presStyleCnt="3">
        <dgm:presLayoutVars>
          <dgm:bulletEnabled val="1"/>
        </dgm:presLayoutVars>
      </dgm:prSet>
      <dgm:spPr/>
      <dgm:t>
        <a:bodyPr/>
        <a:lstStyle/>
        <a:p>
          <a:endParaRPr lang="zh-CN" altLang="en-US"/>
        </a:p>
      </dgm:t>
    </dgm:pt>
  </dgm:ptLst>
  <dgm:cxnLst>
    <dgm:cxn modelId="{C30AC552-274A-4D94-8016-22AD22457572}" srcId="{B0A66E74-A537-4B74-A7D7-35CD115D9970}" destId="{DB76EA73-B33F-49A6-8585-C8FB94BCFF8E}" srcOrd="0" destOrd="0" parTransId="{91F7F4B0-1784-46BF-A17D-7B9BD3AE5033}" sibTransId="{93260450-5552-459C-A363-D11CFDC466AC}"/>
    <dgm:cxn modelId="{8034A478-4C22-45A7-BA49-0843717E0E75}" type="presOf" srcId="{72D3F0F4-C039-4EE8-8155-6CCFD0F7BDC7}" destId="{C84F9FE7-EC57-48A4-9A7A-136A3E6BD3E2}" srcOrd="1" destOrd="0" presId="urn:microsoft.com/office/officeart/2005/8/layout/equation2"/>
    <dgm:cxn modelId="{AE220CBB-BE5D-49CF-BB35-EEA5E5F59E30}" type="presOf" srcId="{69D8ABC7-3979-4418-A785-4B6278ACB124}" destId="{4C57A157-DAB5-47D0-81EB-A10B938C9CD6}" srcOrd="0" destOrd="0" presId="urn:microsoft.com/office/officeart/2005/8/layout/equation2"/>
    <dgm:cxn modelId="{D308FCC5-2F8E-4CC8-BF0F-CF498645770C}" type="presOf" srcId="{B0A66E74-A537-4B74-A7D7-35CD115D9970}" destId="{3B0F2E1B-FF55-4A46-905F-183BC48C155E}" srcOrd="0" destOrd="0" presId="urn:microsoft.com/office/officeart/2005/8/layout/equation2"/>
    <dgm:cxn modelId="{77A0870A-994A-4B12-A202-43F0E8BC7C8F}" type="presOf" srcId="{93260450-5552-459C-A363-D11CFDC466AC}" destId="{06FF16E4-632E-48EB-B8AB-BA2007ACC4BD}" srcOrd="0" destOrd="0" presId="urn:microsoft.com/office/officeart/2005/8/layout/equation2"/>
    <dgm:cxn modelId="{3082FDA7-3AA3-4022-8FCE-E623A4F79462}" srcId="{B0A66E74-A537-4B74-A7D7-35CD115D9970}" destId="{69D8ABC7-3979-4418-A785-4B6278ACB124}" srcOrd="1" destOrd="0" parTransId="{7D3CDAE0-312F-4A40-B832-ACFD8421CDE4}" sibTransId="{72D3F0F4-C039-4EE8-8155-6CCFD0F7BDC7}"/>
    <dgm:cxn modelId="{52D9B2FF-1D60-42F5-A2DA-C0A4615D33D5}" type="presOf" srcId="{9D9F3CF5-A36C-49A7-A1A5-227685A6EFD3}" destId="{57CC4BDF-D220-413F-9995-A1692F8594F6}" srcOrd="0" destOrd="0" presId="urn:microsoft.com/office/officeart/2005/8/layout/equation2"/>
    <dgm:cxn modelId="{D58001BF-EF17-47AB-A4C3-E71CFA0DA1B4}" type="presOf" srcId="{72D3F0F4-C039-4EE8-8155-6CCFD0F7BDC7}" destId="{20A80221-9D15-479D-A485-546633F2F356}" srcOrd="0" destOrd="0" presId="urn:microsoft.com/office/officeart/2005/8/layout/equation2"/>
    <dgm:cxn modelId="{14BEB843-6D81-4605-A693-5918C52C064D}" type="presOf" srcId="{DB76EA73-B33F-49A6-8585-C8FB94BCFF8E}" destId="{4029D6A1-99F3-4F75-A032-86C9998463D1}" srcOrd="0" destOrd="0" presId="urn:microsoft.com/office/officeart/2005/8/layout/equation2"/>
    <dgm:cxn modelId="{FC8B6424-94A7-47F7-93BD-F70751C2AF43}" srcId="{B0A66E74-A537-4B74-A7D7-35CD115D9970}" destId="{9D9F3CF5-A36C-49A7-A1A5-227685A6EFD3}" srcOrd="2" destOrd="0" parTransId="{C02369BA-7BAE-4AA3-A9AB-D4336172F395}" sibTransId="{C7936086-546C-45A6-ACB7-CC2105A4C801}"/>
    <dgm:cxn modelId="{C886BBE4-78E8-474A-88FE-9C7E6EAA075A}" type="presParOf" srcId="{3B0F2E1B-FF55-4A46-905F-183BC48C155E}" destId="{9060A6AC-ACFC-4A1F-9A0E-9C2DABCF1883}" srcOrd="0" destOrd="0" presId="urn:microsoft.com/office/officeart/2005/8/layout/equation2"/>
    <dgm:cxn modelId="{BBCEF70F-F8AC-4167-80A5-5E557EB734A8}" type="presParOf" srcId="{9060A6AC-ACFC-4A1F-9A0E-9C2DABCF1883}" destId="{4029D6A1-99F3-4F75-A032-86C9998463D1}" srcOrd="0" destOrd="0" presId="urn:microsoft.com/office/officeart/2005/8/layout/equation2"/>
    <dgm:cxn modelId="{97538475-6E2C-4630-9944-3A861F87BECB}" type="presParOf" srcId="{9060A6AC-ACFC-4A1F-9A0E-9C2DABCF1883}" destId="{91141541-31A8-4B72-BFAE-79E9E291B0F2}" srcOrd="1" destOrd="0" presId="urn:microsoft.com/office/officeart/2005/8/layout/equation2"/>
    <dgm:cxn modelId="{0E45AC3D-9223-4A3A-A6AC-5E2AC671A1EE}" type="presParOf" srcId="{9060A6AC-ACFC-4A1F-9A0E-9C2DABCF1883}" destId="{06FF16E4-632E-48EB-B8AB-BA2007ACC4BD}" srcOrd="2" destOrd="0" presId="urn:microsoft.com/office/officeart/2005/8/layout/equation2"/>
    <dgm:cxn modelId="{33887AB2-B110-404A-BA0C-35A7CF5BCE31}" type="presParOf" srcId="{9060A6AC-ACFC-4A1F-9A0E-9C2DABCF1883}" destId="{2A39D78E-4C5C-4EFE-8A40-48FAAD3EE413}" srcOrd="3" destOrd="0" presId="urn:microsoft.com/office/officeart/2005/8/layout/equation2"/>
    <dgm:cxn modelId="{68A23CAA-9A63-4118-AC46-F08C78C13A6A}" type="presParOf" srcId="{9060A6AC-ACFC-4A1F-9A0E-9C2DABCF1883}" destId="{4C57A157-DAB5-47D0-81EB-A10B938C9CD6}" srcOrd="4" destOrd="0" presId="urn:microsoft.com/office/officeart/2005/8/layout/equation2"/>
    <dgm:cxn modelId="{041F462D-C74F-4B24-A011-18FD4B9F6D43}" type="presParOf" srcId="{3B0F2E1B-FF55-4A46-905F-183BC48C155E}" destId="{20A80221-9D15-479D-A485-546633F2F356}" srcOrd="1" destOrd="0" presId="urn:microsoft.com/office/officeart/2005/8/layout/equation2"/>
    <dgm:cxn modelId="{55BABBCC-9307-4512-B580-8A6EA34A2624}" type="presParOf" srcId="{20A80221-9D15-479D-A485-546633F2F356}" destId="{C84F9FE7-EC57-48A4-9A7A-136A3E6BD3E2}" srcOrd="0" destOrd="0" presId="urn:microsoft.com/office/officeart/2005/8/layout/equation2"/>
    <dgm:cxn modelId="{60180D15-7B8E-427A-96A3-0800C66ACBA9}" type="presParOf" srcId="{3B0F2E1B-FF55-4A46-905F-183BC48C155E}" destId="{57CC4BDF-D220-413F-9995-A1692F8594F6}" srcOrd="2" destOrd="0" presId="urn:microsoft.com/office/officeart/2005/8/layout/equation2"/>
  </dgm:cxnLst>
  <dgm:bg/>
  <dgm:whole/>
</dgm:dataModel>
</file>

<file path=ppt/diagrams/data4.xml><?xml version="1.0" encoding="utf-8"?>
<dgm:dataModel xmlns:dgm="http://schemas.openxmlformats.org/drawingml/2006/diagram" xmlns:a="http://schemas.openxmlformats.org/drawingml/2006/main">
  <dgm:ptLst>
    <dgm:pt modelId="{3AE7EDA0-AF53-4900-A1D3-DFA629DA9D9E}" type="doc">
      <dgm:prSet loTypeId="urn:microsoft.com/office/officeart/2005/8/layout/vProcess5" loCatId="process" qsTypeId="urn:microsoft.com/office/officeart/2005/8/quickstyle/simple1#2" qsCatId="simple" csTypeId="urn:microsoft.com/office/officeart/2005/8/colors/accent2_5" csCatId="accent2" phldr="1"/>
      <dgm:spPr/>
      <dgm:t>
        <a:bodyPr/>
        <a:lstStyle/>
        <a:p>
          <a:endParaRPr lang="zh-CN" altLang="en-US"/>
        </a:p>
      </dgm:t>
    </dgm:pt>
    <dgm:pt modelId="{6EB8A775-4550-474A-B3FB-DBC05093C017}">
      <dgm:prSet custT="1"/>
      <dgm:spPr/>
      <dgm:t>
        <a:bodyPr/>
        <a:lstStyle/>
        <a:p>
          <a:pPr rtl="0"/>
          <a:r>
            <a:rPr lang="zh-CN" sz="2000" dirty="0" smtClean="0">
              <a:latin typeface="华文细黑" pitchFamily="2" charset="-122"/>
              <a:ea typeface="华文细黑" pitchFamily="2" charset="-122"/>
            </a:rPr>
            <a:t>划转尚欠货款</a:t>
          </a:r>
          <a:r>
            <a:rPr lang="zh-CN" altLang="en-US" sz="2000" dirty="0" smtClean="0">
              <a:latin typeface="华文细黑" pitchFamily="2" charset="-122"/>
              <a:ea typeface="华文细黑" pitchFamily="2" charset="-122"/>
            </a:rPr>
            <a:t>：</a:t>
          </a:r>
          <a:r>
            <a:rPr lang="en-US" altLang="zh-CN" sz="2000" dirty="0" smtClean="0"/>
            <a:t>108,000-</a:t>
          </a:r>
          <a:r>
            <a:rPr lang="en-US" altLang="zh-CN" sz="2000" dirty="0" smtClean="0">
              <a:latin typeface="华文细黑" pitchFamily="2" charset="-122"/>
              <a:ea typeface="华文细黑" pitchFamily="2" charset="-122"/>
            </a:rPr>
            <a:t>33,600=74,400</a:t>
          </a:r>
          <a:endParaRPr lang="en-US" sz="2000" dirty="0">
            <a:latin typeface="华文细黑" pitchFamily="2" charset="-122"/>
            <a:ea typeface="华文细黑" pitchFamily="2" charset="-122"/>
          </a:endParaRPr>
        </a:p>
      </dgm:t>
    </dgm:pt>
    <dgm:pt modelId="{E7C12E14-FA07-4594-AA29-A4DCE0D76F74}" type="parTrans" cxnId="{AF039A37-6A8C-49A8-8068-715553BB1EA0}">
      <dgm:prSet/>
      <dgm:spPr/>
      <dgm:t>
        <a:bodyPr/>
        <a:lstStyle/>
        <a:p>
          <a:endParaRPr lang="zh-CN" altLang="en-US"/>
        </a:p>
      </dgm:t>
    </dgm:pt>
    <dgm:pt modelId="{B28D13B1-AC41-47F2-9466-802442937C66}" type="sibTrans" cxnId="{AF039A37-6A8C-49A8-8068-715553BB1EA0}">
      <dgm:prSet/>
      <dgm:spPr/>
      <dgm:t>
        <a:bodyPr/>
        <a:lstStyle/>
        <a:p>
          <a:endParaRPr lang="zh-CN" altLang="en-US"/>
        </a:p>
      </dgm:t>
    </dgm:pt>
    <dgm:pt modelId="{3598DE20-6343-40BC-85AC-5286B437666A}">
      <dgm:prSet custT="1"/>
      <dgm:spPr/>
      <dgm:t>
        <a:bodyPr/>
        <a:lstStyle/>
        <a:p>
          <a:pPr rtl="0"/>
          <a:r>
            <a:rPr lang="zh-CN" sz="2000" dirty="0" smtClean="0">
              <a:latin typeface="华文细黑" pitchFamily="2" charset="-122"/>
              <a:ea typeface="华文细黑" pitchFamily="2" charset="-122"/>
            </a:rPr>
            <a:t>提供客户名称和税务登记号等事项给卖方</a:t>
          </a:r>
          <a:endParaRPr lang="en-US" sz="2000" dirty="0">
            <a:latin typeface="华文细黑" pitchFamily="2" charset="-122"/>
            <a:ea typeface="华文细黑" pitchFamily="2" charset="-122"/>
          </a:endParaRPr>
        </a:p>
      </dgm:t>
    </dgm:pt>
    <dgm:pt modelId="{5CEBA878-D211-4156-BB87-D71B19C274FC}" type="parTrans" cxnId="{6DCB1605-A4E1-41FD-B233-6F5537E15A33}">
      <dgm:prSet/>
      <dgm:spPr/>
      <dgm:t>
        <a:bodyPr/>
        <a:lstStyle/>
        <a:p>
          <a:endParaRPr lang="zh-CN" altLang="en-US"/>
        </a:p>
      </dgm:t>
    </dgm:pt>
    <dgm:pt modelId="{F4365A06-5E66-4EF5-AE96-6C91D35DDEBE}" type="sibTrans" cxnId="{6DCB1605-A4E1-41FD-B233-6F5537E15A33}">
      <dgm:prSet/>
      <dgm:spPr/>
      <dgm:t>
        <a:bodyPr/>
        <a:lstStyle/>
        <a:p>
          <a:endParaRPr lang="zh-CN" altLang="en-US"/>
        </a:p>
      </dgm:t>
    </dgm:pt>
    <dgm:pt modelId="{9791F003-32CF-4165-88F4-9B21E60A2580}">
      <dgm:prSet custT="1"/>
      <dgm:spPr/>
      <dgm:t>
        <a:bodyPr/>
        <a:lstStyle/>
        <a:p>
          <a:pPr rtl="0"/>
          <a:r>
            <a:rPr lang="zh-CN" sz="2000" dirty="0" smtClean="0">
              <a:latin typeface="华文细黑" pitchFamily="2" charset="-122"/>
              <a:ea typeface="华文细黑" pitchFamily="2" charset="-122"/>
            </a:rPr>
            <a:t>接收仓单</a:t>
          </a:r>
          <a:endParaRPr lang="en-US" sz="2000" dirty="0" smtClean="0">
            <a:latin typeface="华文细黑" pitchFamily="2" charset="-122"/>
            <a:ea typeface="华文细黑" pitchFamily="2" charset="-122"/>
          </a:endParaRPr>
        </a:p>
      </dgm:t>
    </dgm:pt>
    <dgm:pt modelId="{E37B7EE4-4993-480F-9EC7-48930A7D38C9}" type="parTrans" cxnId="{E6744904-69F6-41C9-813B-90BA09A0AE1A}">
      <dgm:prSet/>
      <dgm:spPr/>
      <dgm:t>
        <a:bodyPr/>
        <a:lstStyle/>
        <a:p>
          <a:endParaRPr lang="zh-CN" altLang="en-US"/>
        </a:p>
      </dgm:t>
    </dgm:pt>
    <dgm:pt modelId="{A4131F46-A855-4D5A-AE15-05CB01B6F0D0}" type="sibTrans" cxnId="{E6744904-69F6-41C9-813B-90BA09A0AE1A}">
      <dgm:prSet/>
      <dgm:spPr/>
      <dgm:t>
        <a:bodyPr/>
        <a:lstStyle/>
        <a:p>
          <a:endParaRPr lang="zh-CN" altLang="en-US"/>
        </a:p>
      </dgm:t>
    </dgm:pt>
    <dgm:pt modelId="{C888B6A1-D500-4AEE-90F2-B67C3F80E145}" type="pres">
      <dgm:prSet presAssocID="{3AE7EDA0-AF53-4900-A1D3-DFA629DA9D9E}" presName="outerComposite" presStyleCnt="0">
        <dgm:presLayoutVars>
          <dgm:chMax val="5"/>
          <dgm:dir/>
          <dgm:resizeHandles val="exact"/>
        </dgm:presLayoutVars>
      </dgm:prSet>
      <dgm:spPr/>
      <dgm:t>
        <a:bodyPr/>
        <a:lstStyle/>
        <a:p>
          <a:endParaRPr lang="zh-CN" altLang="en-US"/>
        </a:p>
      </dgm:t>
    </dgm:pt>
    <dgm:pt modelId="{6B325006-E82F-48F8-A96E-A19CCA66556E}" type="pres">
      <dgm:prSet presAssocID="{3AE7EDA0-AF53-4900-A1D3-DFA629DA9D9E}" presName="dummyMaxCanvas" presStyleCnt="0">
        <dgm:presLayoutVars/>
      </dgm:prSet>
      <dgm:spPr/>
    </dgm:pt>
    <dgm:pt modelId="{604F8CF6-8B14-4D74-954C-8562A9DF80BC}" type="pres">
      <dgm:prSet presAssocID="{3AE7EDA0-AF53-4900-A1D3-DFA629DA9D9E}" presName="ThreeNodes_1" presStyleLbl="node1" presStyleIdx="0" presStyleCnt="3">
        <dgm:presLayoutVars>
          <dgm:bulletEnabled val="1"/>
        </dgm:presLayoutVars>
      </dgm:prSet>
      <dgm:spPr/>
      <dgm:t>
        <a:bodyPr/>
        <a:lstStyle/>
        <a:p>
          <a:endParaRPr lang="zh-CN" altLang="en-US"/>
        </a:p>
      </dgm:t>
    </dgm:pt>
    <dgm:pt modelId="{16FB017E-5C12-4836-ABAF-4C044CDD5272}" type="pres">
      <dgm:prSet presAssocID="{3AE7EDA0-AF53-4900-A1D3-DFA629DA9D9E}" presName="ThreeNodes_2" presStyleLbl="node1" presStyleIdx="1" presStyleCnt="3">
        <dgm:presLayoutVars>
          <dgm:bulletEnabled val="1"/>
        </dgm:presLayoutVars>
      </dgm:prSet>
      <dgm:spPr/>
      <dgm:t>
        <a:bodyPr/>
        <a:lstStyle/>
        <a:p>
          <a:endParaRPr lang="zh-CN" altLang="en-US"/>
        </a:p>
      </dgm:t>
    </dgm:pt>
    <dgm:pt modelId="{0CB630C9-B548-4D3D-BA5A-6CB6AA4C94F5}" type="pres">
      <dgm:prSet presAssocID="{3AE7EDA0-AF53-4900-A1D3-DFA629DA9D9E}" presName="ThreeNodes_3" presStyleLbl="node1" presStyleIdx="2" presStyleCnt="3">
        <dgm:presLayoutVars>
          <dgm:bulletEnabled val="1"/>
        </dgm:presLayoutVars>
      </dgm:prSet>
      <dgm:spPr/>
      <dgm:t>
        <a:bodyPr/>
        <a:lstStyle/>
        <a:p>
          <a:endParaRPr lang="zh-CN" altLang="en-US"/>
        </a:p>
      </dgm:t>
    </dgm:pt>
    <dgm:pt modelId="{42F03D91-86F1-478A-B7F7-3D1536574DF1}" type="pres">
      <dgm:prSet presAssocID="{3AE7EDA0-AF53-4900-A1D3-DFA629DA9D9E}" presName="ThreeConn_1-2" presStyleLbl="fgAccFollowNode1" presStyleIdx="0" presStyleCnt="2">
        <dgm:presLayoutVars>
          <dgm:bulletEnabled val="1"/>
        </dgm:presLayoutVars>
      </dgm:prSet>
      <dgm:spPr/>
      <dgm:t>
        <a:bodyPr/>
        <a:lstStyle/>
        <a:p>
          <a:endParaRPr lang="zh-CN" altLang="en-US"/>
        </a:p>
      </dgm:t>
    </dgm:pt>
    <dgm:pt modelId="{6844088E-3B99-444D-96C2-38A9C4C2761D}" type="pres">
      <dgm:prSet presAssocID="{3AE7EDA0-AF53-4900-A1D3-DFA629DA9D9E}" presName="ThreeConn_2-3" presStyleLbl="fgAccFollowNode1" presStyleIdx="1" presStyleCnt="2">
        <dgm:presLayoutVars>
          <dgm:bulletEnabled val="1"/>
        </dgm:presLayoutVars>
      </dgm:prSet>
      <dgm:spPr/>
      <dgm:t>
        <a:bodyPr/>
        <a:lstStyle/>
        <a:p>
          <a:endParaRPr lang="zh-CN" altLang="en-US"/>
        </a:p>
      </dgm:t>
    </dgm:pt>
    <dgm:pt modelId="{0B8ABFD8-E16D-4FF9-A1C4-BBF44B744441}" type="pres">
      <dgm:prSet presAssocID="{3AE7EDA0-AF53-4900-A1D3-DFA629DA9D9E}" presName="ThreeNodes_1_text" presStyleLbl="node1" presStyleIdx="2" presStyleCnt="3">
        <dgm:presLayoutVars>
          <dgm:bulletEnabled val="1"/>
        </dgm:presLayoutVars>
      </dgm:prSet>
      <dgm:spPr/>
      <dgm:t>
        <a:bodyPr/>
        <a:lstStyle/>
        <a:p>
          <a:endParaRPr lang="zh-CN" altLang="en-US"/>
        </a:p>
      </dgm:t>
    </dgm:pt>
    <dgm:pt modelId="{592FDBA3-B4B7-4BED-8749-839C4B852753}" type="pres">
      <dgm:prSet presAssocID="{3AE7EDA0-AF53-4900-A1D3-DFA629DA9D9E}" presName="ThreeNodes_2_text" presStyleLbl="node1" presStyleIdx="2" presStyleCnt="3">
        <dgm:presLayoutVars>
          <dgm:bulletEnabled val="1"/>
        </dgm:presLayoutVars>
      </dgm:prSet>
      <dgm:spPr/>
      <dgm:t>
        <a:bodyPr/>
        <a:lstStyle/>
        <a:p>
          <a:endParaRPr lang="zh-CN" altLang="en-US"/>
        </a:p>
      </dgm:t>
    </dgm:pt>
    <dgm:pt modelId="{E358D973-737D-4FC2-950E-96A42CCF6044}" type="pres">
      <dgm:prSet presAssocID="{3AE7EDA0-AF53-4900-A1D3-DFA629DA9D9E}" presName="ThreeNodes_3_text" presStyleLbl="node1" presStyleIdx="2" presStyleCnt="3">
        <dgm:presLayoutVars>
          <dgm:bulletEnabled val="1"/>
        </dgm:presLayoutVars>
      </dgm:prSet>
      <dgm:spPr/>
      <dgm:t>
        <a:bodyPr/>
        <a:lstStyle/>
        <a:p>
          <a:endParaRPr lang="zh-CN" altLang="en-US"/>
        </a:p>
      </dgm:t>
    </dgm:pt>
  </dgm:ptLst>
  <dgm:cxnLst>
    <dgm:cxn modelId="{E6744904-69F6-41C9-813B-90BA09A0AE1A}" srcId="{3AE7EDA0-AF53-4900-A1D3-DFA629DA9D9E}" destId="{9791F003-32CF-4165-88F4-9B21E60A2580}" srcOrd="2" destOrd="0" parTransId="{E37B7EE4-4993-480F-9EC7-48930A7D38C9}" sibTransId="{A4131F46-A855-4D5A-AE15-05CB01B6F0D0}"/>
    <dgm:cxn modelId="{AF039A37-6A8C-49A8-8068-715553BB1EA0}" srcId="{3AE7EDA0-AF53-4900-A1D3-DFA629DA9D9E}" destId="{6EB8A775-4550-474A-B3FB-DBC05093C017}" srcOrd="0" destOrd="0" parTransId="{E7C12E14-FA07-4594-AA29-A4DCE0D76F74}" sibTransId="{B28D13B1-AC41-47F2-9466-802442937C66}"/>
    <dgm:cxn modelId="{63697946-DB53-495F-A7EB-38388617D117}" type="presOf" srcId="{3598DE20-6343-40BC-85AC-5286B437666A}" destId="{16FB017E-5C12-4836-ABAF-4C044CDD5272}" srcOrd="0" destOrd="0" presId="urn:microsoft.com/office/officeart/2005/8/layout/vProcess5"/>
    <dgm:cxn modelId="{FCC5032C-D6A7-4C54-8994-3280282DB427}" type="presOf" srcId="{6EB8A775-4550-474A-B3FB-DBC05093C017}" destId="{0B8ABFD8-E16D-4FF9-A1C4-BBF44B744441}" srcOrd="1" destOrd="0" presId="urn:microsoft.com/office/officeart/2005/8/layout/vProcess5"/>
    <dgm:cxn modelId="{1060CFB5-C3B7-43EF-A4CD-FBD07A795BD5}" type="presOf" srcId="{9791F003-32CF-4165-88F4-9B21E60A2580}" destId="{0CB630C9-B548-4D3D-BA5A-6CB6AA4C94F5}" srcOrd="0" destOrd="0" presId="urn:microsoft.com/office/officeart/2005/8/layout/vProcess5"/>
    <dgm:cxn modelId="{384E8F7C-A9A0-45B5-9889-A8A7751AC369}" type="presOf" srcId="{6EB8A775-4550-474A-B3FB-DBC05093C017}" destId="{604F8CF6-8B14-4D74-954C-8562A9DF80BC}" srcOrd="0" destOrd="0" presId="urn:microsoft.com/office/officeart/2005/8/layout/vProcess5"/>
    <dgm:cxn modelId="{DBEF0951-4BEC-4EAF-A7D9-C2869FB9FD50}" type="presOf" srcId="{9791F003-32CF-4165-88F4-9B21E60A2580}" destId="{E358D973-737D-4FC2-950E-96A42CCF6044}" srcOrd="1" destOrd="0" presId="urn:microsoft.com/office/officeart/2005/8/layout/vProcess5"/>
    <dgm:cxn modelId="{35F18E4B-8908-4D8A-90AD-D6053402B140}" type="presOf" srcId="{3598DE20-6343-40BC-85AC-5286B437666A}" destId="{592FDBA3-B4B7-4BED-8749-839C4B852753}" srcOrd="1" destOrd="0" presId="urn:microsoft.com/office/officeart/2005/8/layout/vProcess5"/>
    <dgm:cxn modelId="{355CF89E-784F-4153-A174-5A04B5F42FA5}" type="presOf" srcId="{B28D13B1-AC41-47F2-9466-802442937C66}" destId="{42F03D91-86F1-478A-B7F7-3D1536574DF1}" srcOrd="0" destOrd="0" presId="urn:microsoft.com/office/officeart/2005/8/layout/vProcess5"/>
    <dgm:cxn modelId="{6DCB1605-A4E1-41FD-B233-6F5537E15A33}" srcId="{3AE7EDA0-AF53-4900-A1D3-DFA629DA9D9E}" destId="{3598DE20-6343-40BC-85AC-5286B437666A}" srcOrd="1" destOrd="0" parTransId="{5CEBA878-D211-4156-BB87-D71B19C274FC}" sibTransId="{F4365A06-5E66-4EF5-AE96-6C91D35DDEBE}"/>
    <dgm:cxn modelId="{1F898817-2104-4A8D-AF9F-3E7753BC500D}" type="presOf" srcId="{3AE7EDA0-AF53-4900-A1D3-DFA629DA9D9E}" destId="{C888B6A1-D500-4AEE-90F2-B67C3F80E145}" srcOrd="0" destOrd="0" presId="urn:microsoft.com/office/officeart/2005/8/layout/vProcess5"/>
    <dgm:cxn modelId="{2382C51D-F1E4-4F6F-A7DB-E85F49D1DF1B}" type="presOf" srcId="{F4365A06-5E66-4EF5-AE96-6C91D35DDEBE}" destId="{6844088E-3B99-444D-96C2-38A9C4C2761D}" srcOrd="0" destOrd="0" presId="urn:microsoft.com/office/officeart/2005/8/layout/vProcess5"/>
    <dgm:cxn modelId="{81996419-71CA-4991-A083-8359DED05FA9}" type="presParOf" srcId="{C888B6A1-D500-4AEE-90F2-B67C3F80E145}" destId="{6B325006-E82F-48F8-A96E-A19CCA66556E}" srcOrd="0" destOrd="0" presId="urn:microsoft.com/office/officeart/2005/8/layout/vProcess5"/>
    <dgm:cxn modelId="{B24A6DF6-A3AC-4AD4-9D38-71DD83E2F79A}" type="presParOf" srcId="{C888B6A1-D500-4AEE-90F2-B67C3F80E145}" destId="{604F8CF6-8B14-4D74-954C-8562A9DF80BC}" srcOrd="1" destOrd="0" presId="urn:microsoft.com/office/officeart/2005/8/layout/vProcess5"/>
    <dgm:cxn modelId="{10E998C5-A39B-4FB9-B801-43058BEA9638}" type="presParOf" srcId="{C888B6A1-D500-4AEE-90F2-B67C3F80E145}" destId="{16FB017E-5C12-4836-ABAF-4C044CDD5272}" srcOrd="2" destOrd="0" presId="urn:microsoft.com/office/officeart/2005/8/layout/vProcess5"/>
    <dgm:cxn modelId="{19526A2B-67A1-400C-8B06-E63EE7771DE7}" type="presParOf" srcId="{C888B6A1-D500-4AEE-90F2-B67C3F80E145}" destId="{0CB630C9-B548-4D3D-BA5A-6CB6AA4C94F5}" srcOrd="3" destOrd="0" presId="urn:microsoft.com/office/officeart/2005/8/layout/vProcess5"/>
    <dgm:cxn modelId="{3EBF911A-A866-4F4D-8E6A-836923BBF3A3}" type="presParOf" srcId="{C888B6A1-D500-4AEE-90F2-B67C3F80E145}" destId="{42F03D91-86F1-478A-B7F7-3D1536574DF1}" srcOrd="4" destOrd="0" presId="urn:microsoft.com/office/officeart/2005/8/layout/vProcess5"/>
    <dgm:cxn modelId="{73C414D3-9582-4207-8AE8-C589413D3B62}" type="presParOf" srcId="{C888B6A1-D500-4AEE-90F2-B67C3F80E145}" destId="{6844088E-3B99-444D-96C2-38A9C4C2761D}" srcOrd="5" destOrd="0" presId="urn:microsoft.com/office/officeart/2005/8/layout/vProcess5"/>
    <dgm:cxn modelId="{B6401D4D-9D4D-4CF5-8894-BB483419C5E6}" type="presParOf" srcId="{C888B6A1-D500-4AEE-90F2-B67C3F80E145}" destId="{0B8ABFD8-E16D-4FF9-A1C4-BBF44B744441}" srcOrd="6" destOrd="0" presId="urn:microsoft.com/office/officeart/2005/8/layout/vProcess5"/>
    <dgm:cxn modelId="{E2181C3C-C4D6-4733-96D2-3D930AFC7170}" type="presParOf" srcId="{C888B6A1-D500-4AEE-90F2-B67C3F80E145}" destId="{592FDBA3-B4B7-4BED-8749-839C4B852753}" srcOrd="7" destOrd="0" presId="urn:microsoft.com/office/officeart/2005/8/layout/vProcess5"/>
    <dgm:cxn modelId="{0C3ACB0A-4472-42FD-A1E9-946048584759}" type="presParOf" srcId="{C888B6A1-D500-4AEE-90F2-B67C3F80E145}" destId="{E358D973-737D-4FC2-950E-96A42CCF6044}" srcOrd="8" destOrd="0" presId="urn:microsoft.com/office/officeart/2005/8/layout/vProcess5"/>
  </dgm:cxnLst>
  <dgm:bg/>
  <dgm:whole/>
</dgm:dataModel>
</file>

<file path=ppt/diagrams/data5.xml><?xml version="1.0" encoding="utf-8"?>
<dgm:dataModel xmlns:dgm="http://schemas.openxmlformats.org/drawingml/2006/diagram" xmlns:a="http://schemas.openxmlformats.org/drawingml/2006/main">
  <dgm:ptLst>
    <dgm:pt modelId="{D999DDA4-EBF8-4CDF-818A-58EF8E66D6E9}" type="doc">
      <dgm:prSet loTypeId="urn:microsoft.com/office/officeart/2005/8/layout/vProcess5" loCatId="process" qsTypeId="urn:microsoft.com/office/officeart/2005/8/quickstyle/simple1#3" qsCatId="simple" csTypeId="urn:microsoft.com/office/officeart/2005/8/colors/accent2_3" csCatId="accent2" phldr="1"/>
      <dgm:spPr/>
      <dgm:t>
        <a:bodyPr/>
        <a:lstStyle/>
        <a:p>
          <a:endParaRPr lang="zh-CN" altLang="en-US"/>
        </a:p>
      </dgm:t>
    </dgm:pt>
    <dgm:pt modelId="{D683EEEC-A099-4ED1-AE4B-D0DBEDEA9AD0}">
      <dgm:prSet phldrT="[文本]" custT="1"/>
      <dgm:spPr/>
      <dgm:t>
        <a:bodyPr/>
        <a:lstStyle/>
        <a:p>
          <a:r>
            <a:rPr lang="zh-CN" altLang="en-US" sz="2000" dirty="0" smtClean="0">
              <a:latin typeface="华文细黑" pitchFamily="2" charset="-122"/>
              <a:ea typeface="华文细黑" pitchFamily="2" charset="-122"/>
            </a:rPr>
            <a:t>于交割日划转</a:t>
          </a:r>
          <a:r>
            <a:rPr lang="en-US" altLang="zh-CN" sz="2000" dirty="0" smtClean="0">
              <a:latin typeface="华文细黑" pitchFamily="2" charset="-122"/>
              <a:ea typeface="华文细黑" pitchFamily="2" charset="-122"/>
            </a:rPr>
            <a:t>80%</a:t>
          </a:r>
          <a:r>
            <a:rPr lang="zh-CN" altLang="en-US" sz="2000" dirty="0" smtClean="0">
              <a:latin typeface="华文细黑" pitchFamily="2" charset="-122"/>
              <a:ea typeface="华文细黑" pitchFamily="2" charset="-122"/>
            </a:rPr>
            <a:t>货款：</a:t>
          </a:r>
          <a:r>
            <a:rPr lang="en-US" altLang="zh-CN" sz="2000" dirty="0" smtClean="0"/>
            <a:t>108,000</a:t>
          </a:r>
          <a:r>
            <a:rPr lang="zh-CN" altLang="en-US" sz="2000" dirty="0" smtClean="0">
              <a:latin typeface="华文细黑" pitchFamily="2" charset="-122"/>
              <a:ea typeface="华文细黑" pitchFamily="2" charset="-122"/>
            </a:rPr>
            <a:t>*</a:t>
          </a:r>
          <a:r>
            <a:rPr lang="en-US" altLang="zh-CN" sz="2000" dirty="0" smtClean="0">
              <a:latin typeface="华文细黑" pitchFamily="2" charset="-122"/>
              <a:ea typeface="华文细黑" pitchFamily="2" charset="-122"/>
            </a:rPr>
            <a:t>80%=86,400</a:t>
          </a:r>
          <a:endParaRPr lang="zh-CN" altLang="en-US" sz="2000" dirty="0">
            <a:latin typeface="华文细黑" pitchFamily="2" charset="-122"/>
            <a:ea typeface="华文细黑" pitchFamily="2" charset="-122"/>
          </a:endParaRPr>
        </a:p>
      </dgm:t>
    </dgm:pt>
    <dgm:pt modelId="{AC5BC42F-C5BF-4546-862E-B54C23A13509}" type="parTrans" cxnId="{8C281E29-6C9D-45CA-9712-76D9B7287C3B}">
      <dgm:prSet/>
      <dgm:spPr/>
      <dgm:t>
        <a:bodyPr/>
        <a:lstStyle/>
        <a:p>
          <a:endParaRPr lang="zh-CN" altLang="en-US"/>
        </a:p>
      </dgm:t>
    </dgm:pt>
    <dgm:pt modelId="{1BCA5F6B-E279-467E-BA6B-8B3120FC1172}" type="sibTrans" cxnId="{8C281E29-6C9D-45CA-9712-76D9B7287C3B}">
      <dgm:prSet/>
      <dgm:spPr/>
      <dgm:t>
        <a:bodyPr/>
        <a:lstStyle/>
        <a:p>
          <a:endParaRPr lang="zh-CN" altLang="en-US"/>
        </a:p>
      </dgm:t>
    </dgm:pt>
    <dgm:pt modelId="{B2D587E8-7D0D-4BDE-ABF3-6ADC36F2B265}">
      <dgm:prSet phldrT="[文本]" custT="1"/>
      <dgm:spPr/>
      <dgm:t>
        <a:bodyPr/>
        <a:lstStyle/>
        <a:p>
          <a:r>
            <a:rPr lang="zh-CN" altLang="en-US" sz="2000" dirty="0" smtClean="0">
              <a:latin typeface="华文细黑" pitchFamily="2" charset="-122"/>
              <a:ea typeface="华文细黑" pitchFamily="2" charset="-122"/>
            </a:rPr>
            <a:t>交付仓单</a:t>
          </a:r>
        </a:p>
      </dgm:t>
    </dgm:pt>
    <dgm:pt modelId="{CF8ED835-9AF8-4736-B09A-4CBCA4DD4E4E}" type="parTrans" cxnId="{CD9E9992-6CC8-4E70-BFE0-7D5DE2113E56}">
      <dgm:prSet/>
      <dgm:spPr/>
      <dgm:t>
        <a:bodyPr/>
        <a:lstStyle/>
        <a:p>
          <a:endParaRPr lang="zh-CN" altLang="en-US"/>
        </a:p>
      </dgm:t>
    </dgm:pt>
    <dgm:pt modelId="{ADAA1449-670E-4A5B-8899-56E5C585471C}" type="sibTrans" cxnId="{CD9E9992-6CC8-4E70-BFE0-7D5DE2113E56}">
      <dgm:prSet/>
      <dgm:spPr/>
      <dgm:t>
        <a:bodyPr/>
        <a:lstStyle/>
        <a:p>
          <a:endParaRPr lang="zh-CN" altLang="en-US"/>
        </a:p>
      </dgm:t>
    </dgm:pt>
    <dgm:pt modelId="{DEE4AE5C-07D1-43C7-8DC3-249DC5E7D841}">
      <dgm:prSet phldrT="[文本]" custT="1"/>
      <dgm:spPr/>
      <dgm:t>
        <a:bodyPr/>
        <a:lstStyle/>
        <a:p>
          <a:r>
            <a:rPr lang="zh-CN" altLang="en-US" sz="2000" dirty="0" smtClean="0">
              <a:latin typeface="华文细黑" pitchFamily="2" charset="-122"/>
              <a:ea typeface="华文细黑" pitchFamily="2" charset="-122"/>
            </a:rPr>
            <a:t>递交增值税发票并接收余下</a:t>
          </a:r>
          <a:r>
            <a:rPr lang="en-US" altLang="zh-CN" sz="2000" dirty="0" smtClean="0">
              <a:latin typeface="华文细黑" pitchFamily="2" charset="-122"/>
              <a:ea typeface="华文细黑" pitchFamily="2" charset="-122"/>
            </a:rPr>
            <a:t>20%</a:t>
          </a:r>
          <a:r>
            <a:rPr lang="zh-CN" altLang="en-US" sz="2000" dirty="0" smtClean="0">
              <a:latin typeface="华文细黑" pitchFamily="2" charset="-122"/>
              <a:ea typeface="华文细黑" pitchFamily="2" charset="-122"/>
            </a:rPr>
            <a:t>货款</a:t>
          </a:r>
        </a:p>
      </dgm:t>
    </dgm:pt>
    <dgm:pt modelId="{FCD1C441-5FC1-4D5B-964F-D84ACF924087}" type="parTrans" cxnId="{01A71665-3C00-46BA-838E-6B31E3F217DB}">
      <dgm:prSet/>
      <dgm:spPr/>
      <dgm:t>
        <a:bodyPr/>
        <a:lstStyle/>
        <a:p>
          <a:endParaRPr lang="zh-CN" altLang="en-US"/>
        </a:p>
      </dgm:t>
    </dgm:pt>
    <dgm:pt modelId="{B4C113BF-960B-4316-93A6-AED33D850825}" type="sibTrans" cxnId="{01A71665-3C00-46BA-838E-6B31E3F217DB}">
      <dgm:prSet/>
      <dgm:spPr/>
      <dgm:t>
        <a:bodyPr/>
        <a:lstStyle/>
        <a:p>
          <a:endParaRPr lang="zh-CN" altLang="en-US"/>
        </a:p>
      </dgm:t>
    </dgm:pt>
    <dgm:pt modelId="{063DC7F9-37DA-4E5A-8D86-201A168D3FBC}" type="pres">
      <dgm:prSet presAssocID="{D999DDA4-EBF8-4CDF-818A-58EF8E66D6E9}" presName="outerComposite" presStyleCnt="0">
        <dgm:presLayoutVars>
          <dgm:chMax val="5"/>
          <dgm:dir/>
          <dgm:resizeHandles val="exact"/>
        </dgm:presLayoutVars>
      </dgm:prSet>
      <dgm:spPr/>
      <dgm:t>
        <a:bodyPr/>
        <a:lstStyle/>
        <a:p>
          <a:endParaRPr lang="zh-CN" altLang="en-US"/>
        </a:p>
      </dgm:t>
    </dgm:pt>
    <dgm:pt modelId="{45B4902E-1F59-4C72-8AE8-68A678BB656D}" type="pres">
      <dgm:prSet presAssocID="{D999DDA4-EBF8-4CDF-818A-58EF8E66D6E9}" presName="dummyMaxCanvas" presStyleCnt="0">
        <dgm:presLayoutVars/>
      </dgm:prSet>
      <dgm:spPr/>
    </dgm:pt>
    <dgm:pt modelId="{137042D5-C718-4C94-9C49-4BB53A8ACCBE}" type="pres">
      <dgm:prSet presAssocID="{D999DDA4-EBF8-4CDF-818A-58EF8E66D6E9}" presName="ThreeNodes_1" presStyleLbl="node1" presStyleIdx="0" presStyleCnt="3" custScaleY="64152">
        <dgm:presLayoutVars>
          <dgm:bulletEnabled val="1"/>
        </dgm:presLayoutVars>
      </dgm:prSet>
      <dgm:spPr/>
      <dgm:t>
        <a:bodyPr/>
        <a:lstStyle/>
        <a:p>
          <a:endParaRPr lang="zh-CN" altLang="en-US"/>
        </a:p>
      </dgm:t>
    </dgm:pt>
    <dgm:pt modelId="{21580360-2BF0-483B-9933-72BA31DA93CA}" type="pres">
      <dgm:prSet presAssocID="{D999DDA4-EBF8-4CDF-818A-58EF8E66D6E9}" presName="ThreeNodes_2" presStyleLbl="node1" presStyleIdx="1" presStyleCnt="3" custScaleY="74035" custLinFactNeighborX="226" custLinFactNeighborY="1444">
        <dgm:presLayoutVars>
          <dgm:bulletEnabled val="1"/>
        </dgm:presLayoutVars>
      </dgm:prSet>
      <dgm:spPr/>
      <dgm:t>
        <a:bodyPr/>
        <a:lstStyle/>
        <a:p>
          <a:endParaRPr lang="zh-CN" altLang="en-US"/>
        </a:p>
      </dgm:t>
    </dgm:pt>
    <dgm:pt modelId="{CF19B736-0DED-4D40-9DF0-92B1B24E3142}" type="pres">
      <dgm:prSet presAssocID="{D999DDA4-EBF8-4CDF-818A-58EF8E66D6E9}" presName="ThreeNodes_3" presStyleLbl="node1" presStyleIdx="2" presStyleCnt="3" custScaleY="87180">
        <dgm:presLayoutVars>
          <dgm:bulletEnabled val="1"/>
        </dgm:presLayoutVars>
      </dgm:prSet>
      <dgm:spPr/>
      <dgm:t>
        <a:bodyPr/>
        <a:lstStyle/>
        <a:p>
          <a:endParaRPr lang="zh-CN" altLang="en-US"/>
        </a:p>
      </dgm:t>
    </dgm:pt>
    <dgm:pt modelId="{6B3D80AB-89D3-43EE-8C69-8A02E0BE4E89}" type="pres">
      <dgm:prSet presAssocID="{D999DDA4-EBF8-4CDF-818A-58EF8E66D6E9}" presName="ThreeConn_1-2" presStyleLbl="fgAccFollowNode1" presStyleIdx="0" presStyleCnt="2">
        <dgm:presLayoutVars>
          <dgm:bulletEnabled val="1"/>
        </dgm:presLayoutVars>
      </dgm:prSet>
      <dgm:spPr/>
      <dgm:t>
        <a:bodyPr/>
        <a:lstStyle/>
        <a:p>
          <a:endParaRPr lang="zh-CN" altLang="en-US"/>
        </a:p>
      </dgm:t>
    </dgm:pt>
    <dgm:pt modelId="{5BDEEC75-5A5E-412D-A220-68CF319F4430}" type="pres">
      <dgm:prSet presAssocID="{D999DDA4-EBF8-4CDF-818A-58EF8E66D6E9}" presName="ThreeConn_2-3" presStyleLbl="fgAccFollowNode1" presStyleIdx="1" presStyleCnt="2">
        <dgm:presLayoutVars>
          <dgm:bulletEnabled val="1"/>
        </dgm:presLayoutVars>
      </dgm:prSet>
      <dgm:spPr/>
      <dgm:t>
        <a:bodyPr/>
        <a:lstStyle/>
        <a:p>
          <a:endParaRPr lang="zh-CN" altLang="en-US"/>
        </a:p>
      </dgm:t>
    </dgm:pt>
    <dgm:pt modelId="{7935853A-33C8-4F95-885A-9CACB477EC7C}" type="pres">
      <dgm:prSet presAssocID="{D999DDA4-EBF8-4CDF-818A-58EF8E66D6E9}" presName="ThreeNodes_1_text" presStyleLbl="node1" presStyleIdx="2" presStyleCnt="3">
        <dgm:presLayoutVars>
          <dgm:bulletEnabled val="1"/>
        </dgm:presLayoutVars>
      </dgm:prSet>
      <dgm:spPr/>
      <dgm:t>
        <a:bodyPr/>
        <a:lstStyle/>
        <a:p>
          <a:endParaRPr lang="zh-CN" altLang="en-US"/>
        </a:p>
      </dgm:t>
    </dgm:pt>
    <dgm:pt modelId="{0800B84A-3413-4E83-A86D-5D47E70ACB8E}" type="pres">
      <dgm:prSet presAssocID="{D999DDA4-EBF8-4CDF-818A-58EF8E66D6E9}" presName="ThreeNodes_2_text" presStyleLbl="node1" presStyleIdx="2" presStyleCnt="3">
        <dgm:presLayoutVars>
          <dgm:bulletEnabled val="1"/>
        </dgm:presLayoutVars>
      </dgm:prSet>
      <dgm:spPr/>
      <dgm:t>
        <a:bodyPr/>
        <a:lstStyle/>
        <a:p>
          <a:endParaRPr lang="zh-CN" altLang="en-US"/>
        </a:p>
      </dgm:t>
    </dgm:pt>
    <dgm:pt modelId="{9990DAB1-9702-447B-9BA2-A02D1549C6AB}" type="pres">
      <dgm:prSet presAssocID="{D999DDA4-EBF8-4CDF-818A-58EF8E66D6E9}" presName="ThreeNodes_3_text" presStyleLbl="node1" presStyleIdx="2" presStyleCnt="3">
        <dgm:presLayoutVars>
          <dgm:bulletEnabled val="1"/>
        </dgm:presLayoutVars>
      </dgm:prSet>
      <dgm:spPr/>
      <dgm:t>
        <a:bodyPr/>
        <a:lstStyle/>
        <a:p>
          <a:endParaRPr lang="zh-CN" altLang="en-US"/>
        </a:p>
      </dgm:t>
    </dgm:pt>
  </dgm:ptLst>
  <dgm:cxnLst>
    <dgm:cxn modelId="{BAB780A9-3A6F-4B7B-A123-3625C1F38C2A}" type="presOf" srcId="{D683EEEC-A099-4ED1-AE4B-D0DBEDEA9AD0}" destId="{137042D5-C718-4C94-9C49-4BB53A8ACCBE}" srcOrd="0" destOrd="0" presId="urn:microsoft.com/office/officeart/2005/8/layout/vProcess5"/>
    <dgm:cxn modelId="{AF6C9B1A-DBEE-411D-BC6C-08827B613FD5}" type="presOf" srcId="{D999DDA4-EBF8-4CDF-818A-58EF8E66D6E9}" destId="{063DC7F9-37DA-4E5A-8D86-201A168D3FBC}" srcOrd="0" destOrd="0" presId="urn:microsoft.com/office/officeart/2005/8/layout/vProcess5"/>
    <dgm:cxn modelId="{6B320FE8-375E-4B90-8074-0347D7614CD8}" type="presOf" srcId="{D683EEEC-A099-4ED1-AE4B-D0DBEDEA9AD0}" destId="{7935853A-33C8-4F95-885A-9CACB477EC7C}" srcOrd="1" destOrd="0" presId="urn:microsoft.com/office/officeart/2005/8/layout/vProcess5"/>
    <dgm:cxn modelId="{1B771B97-B07D-48F0-80FB-AB0E8500273C}" type="presOf" srcId="{DEE4AE5C-07D1-43C7-8DC3-249DC5E7D841}" destId="{9990DAB1-9702-447B-9BA2-A02D1549C6AB}" srcOrd="1" destOrd="0" presId="urn:microsoft.com/office/officeart/2005/8/layout/vProcess5"/>
    <dgm:cxn modelId="{3E4CC3D8-89BB-45F3-B1BE-46DE0DD91B5A}" type="presOf" srcId="{ADAA1449-670E-4A5B-8899-56E5C585471C}" destId="{5BDEEC75-5A5E-412D-A220-68CF319F4430}" srcOrd="0" destOrd="0" presId="urn:microsoft.com/office/officeart/2005/8/layout/vProcess5"/>
    <dgm:cxn modelId="{19077C62-272F-41A6-89E8-13C04B133038}" type="presOf" srcId="{B2D587E8-7D0D-4BDE-ABF3-6ADC36F2B265}" destId="{0800B84A-3413-4E83-A86D-5D47E70ACB8E}" srcOrd="1" destOrd="0" presId="urn:microsoft.com/office/officeart/2005/8/layout/vProcess5"/>
    <dgm:cxn modelId="{DEF50100-FF53-4448-87BD-6A73DBA1A1C7}" type="presOf" srcId="{B2D587E8-7D0D-4BDE-ABF3-6ADC36F2B265}" destId="{21580360-2BF0-483B-9933-72BA31DA93CA}" srcOrd="0" destOrd="0" presId="urn:microsoft.com/office/officeart/2005/8/layout/vProcess5"/>
    <dgm:cxn modelId="{8C281E29-6C9D-45CA-9712-76D9B7287C3B}" srcId="{D999DDA4-EBF8-4CDF-818A-58EF8E66D6E9}" destId="{D683EEEC-A099-4ED1-AE4B-D0DBEDEA9AD0}" srcOrd="0" destOrd="0" parTransId="{AC5BC42F-C5BF-4546-862E-B54C23A13509}" sibTransId="{1BCA5F6B-E279-467E-BA6B-8B3120FC1172}"/>
    <dgm:cxn modelId="{37C6EE3C-0775-4878-8802-A5174F34D26B}" type="presOf" srcId="{DEE4AE5C-07D1-43C7-8DC3-249DC5E7D841}" destId="{CF19B736-0DED-4D40-9DF0-92B1B24E3142}" srcOrd="0" destOrd="0" presId="urn:microsoft.com/office/officeart/2005/8/layout/vProcess5"/>
    <dgm:cxn modelId="{6BFE8AC9-46B8-4B87-B5FE-E2B982957D52}" type="presOf" srcId="{1BCA5F6B-E279-467E-BA6B-8B3120FC1172}" destId="{6B3D80AB-89D3-43EE-8C69-8A02E0BE4E89}" srcOrd="0" destOrd="0" presId="urn:microsoft.com/office/officeart/2005/8/layout/vProcess5"/>
    <dgm:cxn modelId="{CD9E9992-6CC8-4E70-BFE0-7D5DE2113E56}" srcId="{D999DDA4-EBF8-4CDF-818A-58EF8E66D6E9}" destId="{B2D587E8-7D0D-4BDE-ABF3-6ADC36F2B265}" srcOrd="1" destOrd="0" parTransId="{CF8ED835-9AF8-4736-B09A-4CBCA4DD4E4E}" sibTransId="{ADAA1449-670E-4A5B-8899-56E5C585471C}"/>
    <dgm:cxn modelId="{01A71665-3C00-46BA-838E-6B31E3F217DB}" srcId="{D999DDA4-EBF8-4CDF-818A-58EF8E66D6E9}" destId="{DEE4AE5C-07D1-43C7-8DC3-249DC5E7D841}" srcOrd="2" destOrd="0" parTransId="{FCD1C441-5FC1-4D5B-964F-D84ACF924087}" sibTransId="{B4C113BF-960B-4316-93A6-AED33D850825}"/>
    <dgm:cxn modelId="{3124E365-D6DD-4D4A-A31F-BD616586BF57}" type="presParOf" srcId="{063DC7F9-37DA-4E5A-8D86-201A168D3FBC}" destId="{45B4902E-1F59-4C72-8AE8-68A678BB656D}" srcOrd="0" destOrd="0" presId="urn:microsoft.com/office/officeart/2005/8/layout/vProcess5"/>
    <dgm:cxn modelId="{633AD573-6A88-4B9C-95F6-D5C803F892EC}" type="presParOf" srcId="{063DC7F9-37DA-4E5A-8D86-201A168D3FBC}" destId="{137042D5-C718-4C94-9C49-4BB53A8ACCBE}" srcOrd="1" destOrd="0" presId="urn:microsoft.com/office/officeart/2005/8/layout/vProcess5"/>
    <dgm:cxn modelId="{78F82463-7E34-485E-9B1D-2FA675F48518}" type="presParOf" srcId="{063DC7F9-37DA-4E5A-8D86-201A168D3FBC}" destId="{21580360-2BF0-483B-9933-72BA31DA93CA}" srcOrd="2" destOrd="0" presId="urn:microsoft.com/office/officeart/2005/8/layout/vProcess5"/>
    <dgm:cxn modelId="{F84B1471-F9F6-46EF-97C8-D80868B037AF}" type="presParOf" srcId="{063DC7F9-37DA-4E5A-8D86-201A168D3FBC}" destId="{CF19B736-0DED-4D40-9DF0-92B1B24E3142}" srcOrd="3" destOrd="0" presId="urn:microsoft.com/office/officeart/2005/8/layout/vProcess5"/>
    <dgm:cxn modelId="{D34C4255-29B5-490C-921A-656CC327955E}" type="presParOf" srcId="{063DC7F9-37DA-4E5A-8D86-201A168D3FBC}" destId="{6B3D80AB-89D3-43EE-8C69-8A02E0BE4E89}" srcOrd="4" destOrd="0" presId="urn:microsoft.com/office/officeart/2005/8/layout/vProcess5"/>
    <dgm:cxn modelId="{C4EEEC13-6FC3-44A9-9F96-5261F964F799}" type="presParOf" srcId="{063DC7F9-37DA-4E5A-8D86-201A168D3FBC}" destId="{5BDEEC75-5A5E-412D-A220-68CF319F4430}" srcOrd="5" destOrd="0" presId="urn:microsoft.com/office/officeart/2005/8/layout/vProcess5"/>
    <dgm:cxn modelId="{989890D1-722D-47A1-B2E4-79ECE0492A22}" type="presParOf" srcId="{063DC7F9-37DA-4E5A-8D86-201A168D3FBC}" destId="{7935853A-33C8-4F95-885A-9CACB477EC7C}" srcOrd="6" destOrd="0" presId="urn:microsoft.com/office/officeart/2005/8/layout/vProcess5"/>
    <dgm:cxn modelId="{C56E0720-ED4B-49A9-94D1-D55428C5A0C4}" type="presParOf" srcId="{063DC7F9-37DA-4E5A-8D86-201A168D3FBC}" destId="{0800B84A-3413-4E83-A86D-5D47E70ACB8E}" srcOrd="7" destOrd="0" presId="urn:microsoft.com/office/officeart/2005/8/layout/vProcess5"/>
    <dgm:cxn modelId="{70C8A358-266F-42BA-98EA-0B4D30859B0C}" type="presParOf" srcId="{063DC7F9-37DA-4E5A-8D86-201A168D3FBC}" destId="{9990DAB1-9702-447B-9BA2-A02D1549C6AB}" srcOrd="8" destOrd="0" presId="urn:microsoft.com/office/officeart/2005/8/layout/vProcess5"/>
  </dgm:cxnLst>
  <dgm:bg/>
  <dgm:whole/>
</dgm:dataModel>
</file>

<file path=ppt/diagrams/data6.xml><?xml version="1.0" encoding="utf-8"?>
<dgm:dataModel xmlns:dgm="http://schemas.openxmlformats.org/drawingml/2006/diagram" xmlns:a="http://schemas.openxmlformats.org/drawingml/2006/main">
  <dgm:ptLst>
    <dgm:pt modelId="{2403BDF1-5BE1-41CD-960E-7A7A15B18166}"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zh-CN" altLang="en-US"/>
        </a:p>
      </dgm:t>
    </dgm:pt>
    <dgm:pt modelId="{2677B735-00F4-4C14-B3C7-048B358737CE}">
      <dgm:prSet/>
      <dgm:spPr/>
      <dgm:t>
        <a:bodyPr/>
        <a:lstStyle/>
        <a:p>
          <a:pPr rtl="0"/>
          <a:r>
            <a:rPr lang="zh-CN" alt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华文细黑" pitchFamily="2" charset="-122"/>
              <a:ea typeface="华文细黑" pitchFamily="2" charset="-122"/>
              <a:hlinkClick xmlns:r="http://schemas.openxmlformats.org/officeDocument/2006/relationships" r:id="rId1" action="ppaction://hlinkfile"/>
            </a:rPr>
            <a:t>服务方案</a:t>
          </a:r>
          <a:endParaRPr lang="en-US" alt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华文细黑" pitchFamily="2" charset="-122"/>
            <a:ea typeface="华文细黑" pitchFamily="2" charset="-122"/>
          </a:endParaRPr>
        </a:p>
      </dgm:t>
    </dgm:pt>
    <dgm:pt modelId="{F7E87CAF-AEB6-4F5B-83E4-E25D614B9E17}" type="parTrans" cxnId="{0211FC17-8ADD-4BDD-A34D-91ECF4776244}">
      <dgm:prSet/>
      <dgm:spPr/>
      <dgm:t>
        <a:bodyPr/>
        <a:lstStyle/>
        <a:p>
          <a:endParaRPr lang="zh-CN" altLang="en-US">
            <a:solidFill>
              <a:schemeClr val="bg1"/>
            </a:solidFill>
          </a:endParaRPr>
        </a:p>
      </dgm:t>
    </dgm:pt>
    <dgm:pt modelId="{185EA47F-9C2C-4468-B2D5-ED9E40558EEF}" type="sibTrans" cxnId="{0211FC17-8ADD-4BDD-A34D-91ECF4776244}">
      <dgm:prSet/>
      <dgm:spPr/>
      <dgm:t>
        <a:bodyPr/>
        <a:lstStyle/>
        <a:p>
          <a:endParaRPr lang="zh-CN" altLang="en-US">
            <a:solidFill>
              <a:schemeClr val="bg1"/>
            </a:solidFill>
          </a:endParaRPr>
        </a:p>
      </dgm:t>
    </dgm:pt>
    <dgm:pt modelId="{E77CBCB5-2B3C-4A0E-94FA-6A7787A3D472}">
      <dgm:prSet/>
      <dgm:spPr/>
      <dgm:t>
        <a:bodyPr/>
        <a:lstStyle/>
        <a:p>
          <a:pPr rtl="0"/>
          <a:r>
            <a:rPr lang="zh-CN"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xmlns:r="http://schemas.openxmlformats.org/officeDocument/2006/relationships" r:id="rId2" action="ppaction://hlinkfile"/>
            </a:rPr>
            <a:t>项目记录表</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11C000E-CE6D-453E-94C9-1864D5581EEA}" type="parTrans" cxnId="{EF4845FB-2038-42CA-BDEF-3B0805834278}">
      <dgm:prSet/>
      <dgm:spPr/>
      <dgm:t>
        <a:bodyPr/>
        <a:lstStyle/>
        <a:p>
          <a:endParaRPr lang="zh-CN" altLang="en-US">
            <a:solidFill>
              <a:schemeClr val="bg1"/>
            </a:solidFill>
          </a:endParaRPr>
        </a:p>
      </dgm:t>
    </dgm:pt>
    <dgm:pt modelId="{F1BA8AD9-1638-462A-97F1-5F83EDE82B88}" type="sibTrans" cxnId="{EF4845FB-2038-42CA-BDEF-3B0805834278}">
      <dgm:prSet/>
      <dgm:spPr/>
      <dgm:t>
        <a:bodyPr/>
        <a:lstStyle/>
        <a:p>
          <a:endParaRPr lang="zh-CN" altLang="en-US">
            <a:solidFill>
              <a:schemeClr val="bg1"/>
            </a:solidFill>
          </a:endParaRPr>
        </a:p>
      </dgm:t>
    </dgm:pt>
    <dgm:pt modelId="{728E0C86-D0F8-4A91-A56F-A44C66B212AA}">
      <dgm:prSet/>
      <dgm:spPr/>
      <dgm:t>
        <a:bodyPr/>
        <a:lstStyle/>
        <a:p>
          <a:pPr rtl="0"/>
          <a:r>
            <a:rPr lang="zh-CN"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xmlns:r="http://schemas.openxmlformats.org/officeDocument/2006/relationships" r:id="rId3" action="ppaction://hlinkfile"/>
            </a:rPr>
            <a:t>内控制度</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36187C9-874E-4D5B-917B-17CB06ABD913}" type="parTrans" cxnId="{6666A50F-C495-47F4-87F4-1A65F3733DA1}">
      <dgm:prSet/>
      <dgm:spPr/>
      <dgm:t>
        <a:bodyPr/>
        <a:lstStyle/>
        <a:p>
          <a:endParaRPr lang="zh-CN" altLang="en-US">
            <a:solidFill>
              <a:schemeClr val="bg1"/>
            </a:solidFill>
          </a:endParaRPr>
        </a:p>
      </dgm:t>
    </dgm:pt>
    <dgm:pt modelId="{51991040-FDD0-41E9-A675-8B704457A357}" type="sibTrans" cxnId="{6666A50F-C495-47F4-87F4-1A65F3733DA1}">
      <dgm:prSet/>
      <dgm:spPr/>
      <dgm:t>
        <a:bodyPr/>
        <a:lstStyle/>
        <a:p>
          <a:endParaRPr lang="zh-CN" altLang="en-US">
            <a:solidFill>
              <a:schemeClr val="bg1"/>
            </a:solidFill>
          </a:endParaRPr>
        </a:p>
      </dgm:t>
    </dgm:pt>
    <dgm:pt modelId="{5952A793-22C6-4DBB-B2AC-0C4F2F47E601}">
      <dgm:prSet/>
      <dgm:spPr/>
      <dgm:t>
        <a:bodyPr/>
        <a:lstStyle/>
        <a:p>
          <a:pPr rtl="0"/>
          <a:r>
            <a:rPr lang="zh-CN"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xmlns:r="http://schemas.openxmlformats.org/officeDocument/2006/relationships" r:id="rId4" action="ppaction://hlinkfile"/>
            </a:rPr>
            <a:t>套期保值方案</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6C291CB-9994-420C-8C85-A5A619630D8E}" type="parTrans" cxnId="{C5F0425F-481D-46C9-A8F2-A412D3AB8AF5}">
      <dgm:prSet/>
      <dgm:spPr/>
      <dgm:t>
        <a:bodyPr/>
        <a:lstStyle/>
        <a:p>
          <a:endParaRPr lang="zh-CN" altLang="en-US">
            <a:solidFill>
              <a:schemeClr val="bg1"/>
            </a:solidFill>
          </a:endParaRPr>
        </a:p>
      </dgm:t>
    </dgm:pt>
    <dgm:pt modelId="{7E1B8371-7B24-4E95-9781-035F7DB1B773}" type="sibTrans" cxnId="{C5F0425F-481D-46C9-A8F2-A412D3AB8AF5}">
      <dgm:prSet/>
      <dgm:spPr/>
      <dgm:t>
        <a:bodyPr/>
        <a:lstStyle/>
        <a:p>
          <a:endParaRPr lang="zh-CN" altLang="en-US">
            <a:solidFill>
              <a:schemeClr val="bg1"/>
            </a:solidFill>
          </a:endParaRPr>
        </a:p>
      </dgm:t>
    </dgm:pt>
    <dgm:pt modelId="{58CEAA60-A434-40AD-8AE8-3B4E1D56D0B6}">
      <dgm:prSet/>
      <dgm:spPr/>
      <dgm:t>
        <a:bodyPr/>
        <a:lstStyle/>
        <a:p>
          <a:pPr rtl="0"/>
          <a:r>
            <a:rPr lang="zh-CN"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xmlns:r="http://schemas.openxmlformats.org/officeDocument/2006/relationships" r:id="rId5" action="ppaction://hlinkfile"/>
            </a:rPr>
            <a:t>投资方案</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673B13F-7F39-4366-968B-B6281BA03346}" type="parTrans" cxnId="{5AE52864-0B27-4110-AA09-FF81ECF25780}">
      <dgm:prSet/>
      <dgm:spPr/>
      <dgm:t>
        <a:bodyPr/>
        <a:lstStyle/>
        <a:p>
          <a:endParaRPr lang="zh-CN" altLang="en-US">
            <a:solidFill>
              <a:schemeClr val="bg1"/>
            </a:solidFill>
          </a:endParaRPr>
        </a:p>
      </dgm:t>
    </dgm:pt>
    <dgm:pt modelId="{2384A971-E924-4CAA-AF71-184FA6CEC468}" type="sibTrans" cxnId="{5AE52864-0B27-4110-AA09-FF81ECF25780}">
      <dgm:prSet/>
      <dgm:spPr/>
      <dgm:t>
        <a:bodyPr/>
        <a:lstStyle/>
        <a:p>
          <a:endParaRPr lang="zh-CN" altLang="en-US">
            <a:solidFill>
              <a:schemeClr val="bg1"/>
            </a:solidFill>
          </a:endParaRPr>
        </a:p>
      </dgm:t>
    </dgm:pt>
    <dgm:pt modelId="{036FAD83-AEA8-4FCC-A63B-F334DA3E1196}">
      <dgm:prSet/>
      <dgm:spPr/>
      <dgm:t>
        <a:bodyPr/>
        <a:lstStyle/>
        <a:p>
          <a:r>
            <a:rPr lang="zh-CN" altLang="en-US" dirty="0" smtClean="0">
              <a:solidFill>
                <a:schemeClr val="bg1"/>
              </a:solidFill>
              <a:latin typeface="华文细黑" pitchFamily="2" charset="-122"/>
              <a:ea typeface="华文细黑" pitchFamily="2" charset="-122"/>
            </a:rPr>
            <a:t>增值服务：根据企业生产需求定制增值服务</a:t>
          </a:r>
          <a:endParaRPr lang="zh-CN" altLang="en-US" dirty="0">
            <a:solidFill>
              <a:schemeClr val="bg1"/>
            </a:solidFill>
            <a:latin typeface="华文细黑" pitchFamily="2" charset="-122"/>
            <a:ea typeface="华文细黑" pitchFamily="2" charset="-122"/>
          </a:endParaRPr>
        </a:p>
      </dgm:t>
    </dgm:pt>
    <dgm:pt modelId="{6F6ADD51-4127-4C73-BC0E-95D70AA3C574}" type="parTrans" cxnId="{CCC252E9-9E41-4B8E-AA09-3E0DDD24B772}">
      <dgm:prSet/>
      <dgm:spPr/>
      <dgm:t>
        <a:bodyPr/>
        <a:lstStyle/>
        <a:p>
          <a:endParaRPr lang="zh-CN" altLang="en-US">
            <a:solidFill>
              <a:schemeClr val="bg1"/>
            </a:solidFill>
          </a:endParaRPr>
        </a:p>
      </dgm:t>
    </dgm:pt>
    <dgm:pt modelId="{32B59270-FBB5-40A1-8CB4-D410EA4A7D83}" type="sibTrans" cxnId="{CCC252E9-9E41-4B8E-AA09-3E0DDD24B772}">
      <dgm:prSet/>
      <dgm:spPr/>
      <dgm:t>
        <a:bodyPr/>
        <a:lstStyle/>
        <a:p>
          <a:endParaRPr lang="zh-CN" altLang="en-US">
            <a:solidFill>
              <a:schemeClr val="bg1"/>
            </a:solidFill>
          </a:endParaRPr>
        </a:p>
      </dgm:t>
    </dgm:pt>
    <dgm:pt modelId="{A49E8E87-D06C-4FEA-ABAB-9EA44F560BA5}" type="pres">
      <dgm:prSet presAssocID="{2403BDF1-5BE1-41CD-960E-7A7A15B18166}" presName="linear" presStyleCnt="0">
        <dgm:presLayoutVars>
          <dgm:animLvl val="lvl"/>
          <dgm:resizeHandles val="exact"/>
        </dgm:presLayoutVars>
      </dgm:prSet>
      <dgm:spPr/>
      <dgm:t>
        <a:bodyPr/>
        <a:lstStyle/>
        <a:p>
          <a:endParaRPr lang="zh-CN" altLang="en-US"/>
        </a:p>
      </dgm:t>
    </dgm:pt>
    <dgm:pt modelId="{D0A0E6B7-E1AC-45F0-B16B-BDD8B81095A0}" type="pres">
      <dgm:prSet presAssocID="{2677B735-00F4-4C14-B3C7-048B358737CE}" presName="parentText" presStyleLbl="node1" presStyleIdx="0" presStyleCnt="6">
        <dgm:presLayoutVars>
          <dgm:chMax val="0"/>
          <dgm:bulletEnabled val="1"/>
        </dgm:presLayoutVars>
      </dgm:prSet>
      <dgm:spPr/>
      <dgm:t>
        <a:bodyPr/>
        <a:lstStyle/>
        <a:p>
          <a:endParaRPr lang="zh-CN" altLang="en-US"/>
        </a:p>
      </dgm:t>
    </dgm:pt>
    <dgm:pt modelId="{48ED38C1-D229-4A10-AC45-86133160F8A3}" type="pres">
      <dgm:prSet presAssocID="{185EA47F-9C2C-4468-B2D5-ED9E40558EEF}" presName="spacer" presStyleCnt="0"/>
      <dgm:spPr/>
      <dgm:t>
        <a:bodyPr/>
        <a:lstStyle/>
        <a:p>
          <a:endParaRPr lang="zh-CN" altLang="en-US"/>
        </a:p>
      </dgm:t>
    </dgm:pt>
    <dgm:pt modelId="{FE97F892-F901-44E9-B2C8-42E6A04DC4D1}" type="pres">
      <dgm:prSet presAssocID="{E77CBCB5-2B3C-4A0E-94FA-6A7787A3D472}" presName="parentText" presStyleLbl="node1" presStyleIdx="1" presStyleCnt="6">
        <dgm:presLayoutVars>
          <dgm:chMax val="0"/>
          <dgm:bulletEnabled val="1"/>
        </dgm:presLayoutVars>
      </dgm:prSet>
      <dgm:spPr/>
      <dgm:t>
        <a:bodyPr/>
        <a:lstStyle/>
        <a:p>
          <a:endParaRPr lang="zh-CN" altLang="en-US"/>
        </a:p>
      </dgm:t>
    </dgm:pt>
    <dgm:pt modelId="{C2D7D277-2DB9-4B32-BC6E-939A56F902B9}" type="pres">
      <dgm:prSet presAssocID="{F1BA8AD9-1638-462A-97F1-5F83EDE82B88}" presName="spacer" presStyleCnt="0"/>
      <dgm:spPr/>
      <dgm:t>
        <a:bodyPr/>
        <a:lstStyle/>
        <a:p>
          <a:endParaRPr lang="zh-CN" altLang="en-US"/>
        </a:p>
      </dgm:t>
    </dgm:pt>
    <dgm:pt modelId="{8D6E227C-84AD-45A2-A2C6-6A492774E7BF}" type="pres">
      <dgm:prSet presAssocID="{728E0C86-D0F8-4A91-A56F-A44C66B212AA}" presName="parentText" presStyleLbl="node1" presStyleIdx="2" presStyleCnt="6">
        <dgm:presLayoutVars>
          <dgm:chMax val="0"/>
          <dgm:bulletEnabled val="1"/>
        </dgm:presLayoutVars>
      </dgm:prSet>
      <dgm:spPr/>
      <dgm:t>
        <a:bodyPr/>
        <a:lstStyle/>
        <a:p>
          <a:endParaRPr lang="zh-CN" altLang="en-US"/>
        </a:p>
      </dgm:t>
    </dgm:pt>
    <dgm:pt modelId="{2B367CEB-3BEB-4148-B935-DA347715E7AE}" type="pres">
      <dgm:prSet presAssocID="{51991040-FDD0-41E9-A675-8B704457A357}" presName="spacer" presStyleCnt="0"/>
      <dgm:spPr/>
      <dgm:t>
        <a:bodyPr/>
        <a:lstStyle/>
        <a:p>
          <a:endParaRPr lang="zh-CN" altLang="en-US"/>
        </a:p>
      </dgm:t>
    </dgm:pt>
    <dgm:pt modelId="{941D9C3C-C69D-4937-AD10-20C57B1121A1}" type="pres">
      <dgm:prSet presAssocID="{5952A793-22C6-4DBB-B2AC-0C4F2F47E601}" presName="parentText" presStyleLbl="node1" presStyleIdx="3" presStyleCnt="6">
        <dgm:presLayoutVars>
          <dgm:chMax val="0"/>
          <dgm:bulletEnabled val="1"/>
        </dgm:presLayoutVars>
      </dgm:prSet>
      <dgm:spPr/>
      <dgm:t>
        <a:bodyPr/>
        <a:lstStyle/>
        <a:p>
          <a:endParaRPr lang="zh-CN" altLang="en-US"/>
        </a:p>
      </dgm:t>
    </dgm:pt>
    <dgm:pt modelId="{DE8EF7F2-3954-43EE-B1CE-B2E074F5BBDF}" type="pres">
      <dgm:prSet presAssocID="{7E1B8371-7B24-4E95-9781-035F7DB1B773}" presName="spacer" presStyleCnt="0"/>
      <dgm:spPr/>
      <dgm:t>
        <a:bodyPr/>
        <a:lstStyle/>
        <a:p>
          <a:endParaRPr lang="zh-CN" altLang="en-US"/>
        </a:p>
      </dgm:t>
    </dgm:pt>
    <dgm:pt modelId="{76420DE9-5EE0-4620-9AE9-23F4CAFBEB37}" type="pres">
      <dgm:prSet presAssocID="{58CEAA60-A434-40AD-8AE8-3B4E1D56D0B6}" presName="parentText" presStyleLbl="node1" presStyleIdx="4" presStyleCnt="6">
        <dgm:presLayoutVars>
          <dgm:chMax val="0"/>
          <dgm:bulletEnabled val="1"/>
        </dgm:presLayoutVars>
      </dgm:prSet>
      <dgm:spPr/>
      <dgm:t>
        <a:bodyPr/>
        <a:lstStyle/>
        <a:p>
          <a:endParaRPr lang="zh-CN" altLang="en-US"/>
        </a:p>
      </dgm:t>
    </dgm:pt>
    <dgm:pt modelId="{CBE24A78-5F21-4BF3-9B47-C93E7B9CE847}" type="pres">
      <dgm:prSet presAssocID="{2384A971-E924-4CAA-AF71-184FA6CEC468}" presName="spacer" presStyleCnt="0"/>
      <dgm:spPr/>
      <dgm:t>
        <a:bodyPr/>
        <a:lstStyle/>
        <a:p>
          <a:endParaRPr lang="zh-CN" altLang="en-US"/>
        </a:p>
      </dgm:t>
    </dgm:pt>
    <dgm:pt modelId="{25585430-CE51-4C90-BD44-CBEA2F55DB32}" type="pres">
      <dgm:prSet presAssocID="{036FAD83-AEA8-4FCC-A63B-F334DA3E1196}" presName="parentText" presStyleLbl="node1" presStyleIdx="5" presStyleCnt="6">
        <dgm:presLayoutVars>
          <dgm:chMax val="0"/>
          <dgm:bulletEnabled val="1"/>
        </dgm:presLayoutVars>
      </dgm:prSet>
      <dgm:spPr/>
      <dgm:t>
        <a:bodyPr/>
        <a:lstStyle/>
        <a:p>
          <a:endParaRPr lang="zh-CN" altLang="en-US"/>
        </a:p>
      </dgm:t>
    </dgm:pt>
  </dgm:ptLst>
  <dgm:cxnLst>
    <dgm:cxn modelId="{F01D4BE9-F8B1-48F5-80F8-7E8D827693A7}" type="presOf" srcId="{2403BDF1-5BE1-41CD-960E-7A7A15B18166}" destId="{A49E8E87-D06C-4FEA-ABAB-9EA44F560BA5}" srcOrd="0" destOrd="0" presId="urn:microsoft.com/office/officeart/2005/8/layout/vList2"/>
    <dgm:cxn modelId="{2EA379F5-E459-4206-9440-F82EBC29C66B}" type="presOf" srcId="{036FAD83-AEA8-4FCC-A63B-F334DA3E1196}" destId="{25585430-CE51-4C90-BD44-CBEA2F55DB32}" srcOrd="0" destOrd="0" presId="urn:microsoft.com/office/officeart/2005/8/layout/vList2"/>
    <dgm:cxn modelId="{CCC252E9-9E41-4B8E-AA09-3E0DDD24B772}" srcId="{2403BDF1-5BE1-41CD-960E-7A7A15B18166}" destId="{036FAD83-AEA8-4FCC-A63B-F334DA3E1196}" srcOrd="5" destOrd="0" parTransId="{6F6ADD51-4127-4C73-BC0E-95D70AA3C574}" sibTransId="{32B59270-FBB5-40A1-8CB4-D410EA4A7D83}"/>
    <dgm:cxn modelId="{977EBE43-3756-40CC-95E4-5A484A77D5F4}" type="presOf" srcId="{58CEAA60-A434-40AD-8AE8-3B4E1D56D0B6}" destId="{76420DE9-5EE0-4620-9AE9-23F4CAFBEB37}" srcOrd="0" destOrd="0" presId="urn:microsoft.com/office/officeart/2005/8/layout/vList2"/>
    <dgm:cxn modelId="{4C005967-3622-4919-A6D6-44D03AF91A04}" type="presOf" srcId="{728E0C86-D0F8-4A91-A56F-A44C66B212AA}" destId="{8D6E227C-84AD-45A2-A2C6-6A492774E7BF}" srcOrd="0" destOrd="0" presId="urn:microsoft.com/office/officeart/2005/8/layout/vList2"/>
    <dgm:cxn modelId="{B4586F60-C07D-44F0-BED5-6FD02DCCC320}" type="presOf" srcId="{5952A793-22C6-4DBB-B2AC-0C4F2F47E601}" destId="{941D9C3C-C69D-4937-AD10-20C57B1121A1}" srcOrd="0" destOrd="0" presId="urn:microsoft.com/office/officeart/2005/8/layout/vList2"/>
    <dgm:cxn modelId="{04A4C62A-36FB-488B-A0BF-3CC971D0EDB6}" type="presOf" srcId="{E77CBCB5-2B3C-4A0E-94FA-6A7787A3D472}" destId="{FE97F892-F901-44E9-B2C8-42E6A04DC4D1}" srcOrd="0" destOrd="0" presId="urn:microsoft.com/office/officeart/2005/8/layout/vList2"/>
    <dgm:cxn modelId="{EF4845FB-2038-42CA-BDEF-3B0805834278}" srcId="{2403BDF1-5BE1-41CD-960E-7A7A15B18166}" destId="{E77CBCB5-2B3C-4A0E-94FA-6A7787A3D472}" srcOrd="1" destOrd="0" parTransId="{411C000E-CE6D-453E-94C9-1864D5581EEA}" sibTransId="{F1BA8AD9-1638-462A-97F1-5F83EDE82B88}"/>
    <dgm:cxn modelId="{6666A50F-C495-47F4-87F4-1A65F3733DA1}" srcId="{2403BDF1-5BE1-41CD-960E-7A7A15B18166}" destId="{728E0C86-D0F8-4A91-A56F-A44C66B212AA}" srcOrd="2" destOrd="0" parTransId="{D36187C9-874E-4D5B-917B-17CB06ABD913}" sibTransId="{51991040-FDD0-41E9-A675-8B704457A357}"/>
    <dgm:cxn modelId="{5AE52864-0B27-4110-AA09-FF81ECF25780}" srcId="{2403BDF1-5BE1-41CD-960E-7A7A15B18166}" destId="{58CEAA60-A434-40AD-8AE8-3B4E1D56D0B6}" srcOrd="4" destOrd="0" parTransId="{B673B13F-7F39-4366-968B-B6281BA03346}" sibTransId="{2384A971-E924-4CAA-AF71-184FA6CEC468}"/>
    <dgm:cxn modelId="{0211FC17-8ADD-4BDD-A34D-91ECF4776244}" srcId="{2403BDF1-5BE1-41CD-960E-7A7A15B18166}" destId="{2677B735-00F4-4C14-B3C7-048B358737CE}" srcOrd="0" destOrd="0" parTransId="{F7E87CAF-AEB6-4F5B-83E4-E25D614B9E17}" sibTransId="{185EA47F-9C2C-4468-B2D5-ED9E40558EEF}"/>
    <dgm:cxn modelId="{C5F0425F-481D-46C9-A8F2-A412D3AB8AF5}" srcId="{2403BDF1-5BE1-41CD-960E-7A7A15B18166}" destId="{5952A793-22C6-4DBB-B2AC-0C4F2F47E601}" srcOrd="3" destOrd="0" parTransId="{06C291CB-9994-420C-8C85-A5A619630D8E}" sibTransId="{7E1B8371-7B24-4E95-9781-035F7DB1B773}"/>
    <dgm:cxn modelId="{05F79853-0438-45F0-8BCA-AD72F75BA0F9}" type="presOf" srcId="{2677B735-00F4-4C14-B3C7-048B358737CE}" destId="{D0A0E6B7-E1AC-45F0-B16B-BDD8B81095A0}" srcOrd="0" destOrd="0" presId="urn:microsoft.com/office/officeart/2005/8/layout/vList2"/>
    <dgm:cxn modelId="{AC1ACF5B-0BAF-4B34-837C-1603E4626299}" type="presParOf" srcId="{A49E8E87-D06C-4FEA-ABAB-9EA44F560BA5}" destId="{D0A0E6B7-E1AC-45F0-B16B-BDD8B81095A0}" srcOrd="0" destOrd="0" presId="urn:microsoft.com/office/officeart/2005/8/layout/vList2"/>
    <dgm:cxn modelId="{7A92BB4B-633C-4D67-B93D-FBBAA85F3CAB}" type="presParOf" srcId="{A49E8E87-D06C-4FEA-ABAB-9EA44F560BA5}" destId="{48ED38C1-D229-4A10-AC45-86133160F8A3}" srcOrd="1" destOrd="0" presId="urn:microsoft.com/office/officeart/2005/8/layout/vList2"/>
    <dgm:cxn modelId="{F7942372-809A-41B1-AC5A-1BF37914D4F7}" type="presParOf" srcId="{A49E8E87-D06C-4FEA-ABAB-9EA44F560BA5}" destId="{FE97F892-F901-44E9-B2C8-42E6A04DC4D1}" srcOrd="2" destOrd="0" presId="urn:microsoft.com/office/officeart/2005/8/layout/vList2"/>
    <dgm:cxn modelId="{83B7A543-2118-4EEE-9B66-D95DD7C49F1E}" type="presParOf" srcId="{A49E8E87-D06C-4FEA-ABAB-9EA44F560BA5}" destId="{C2D7D277-2DB9-4B32-BC6E-939A56F902B9}" srcOrd="3" destOrd="0" presId="urn:microsoft.com/office/officeart/2005/8/layout/vList2"/>
    <dgm:cxn modelId="{ED041AD8-51B7-40B0-BA3D-3B230B71CFF4}" type="presParOf" srcId="{A49E8E87-D06C-4FEA-ABAB-9EA44F560BA5}" destId="{8D6E227C-84AD-45A2-A2C6-6A492774E7BF}" srcOrd="4" destOrd="0" presId="urn:microsoft.com/office/officeart/2005/8/layout/vList2"/>
    <dgm:cxn modelId="{2BA78E72-4107-4E81-A0B2-1896DFD5A5FE}" type="presParOf" srcId="{A49E8E87-D06C-4FEA-ABAB-9EA44F560BA5}" destId="{2B367CEB-3BEB-4148-B935-DA347715E7AE}" srcOrd="5" destOrd="0" presId="urn:microsoft.com/office/officeart/2005/8/layout/vList2"/>
    <dgm:cxn modelId="{533DFA40-958A-4EF9-BCD6-6C2ED87754DE}" type="presParOf" srcId="{A49E8E87-D06C-4FEA-ABAB-9EA44F560BA5}" destId="{941D9C3C-C69D-4937-AD10-20C57B1121A1}" srcOrd="6" destOrd="0" presId="urn:microsoft.com/office/officeart/2005/8/layout/vList2"/>
    <dgm:cxn modelId="{9BC03EB7-10B3-4B74-8987-165904ADF1AB}" type="presParOf" srcId="{A49E8E87-D06C-4FEA-ABAB-9EA44F560BA5}" destId="{DE8EF7F2-3954-43EE-B1CE-B2E074F5BBDF}" srcOrd="7" destOrd="0" presId="urn:microsoft.com/office/officeart/2005/8/layout/vList2"/>
    <dgm:cxn modelId="{6DBA27D9-8FC4-4DB2-8E0D-2341D9A1C577}" type="presParOf" srcId="{A49E8E87-D06C-4FEA-ABAB-9EA44F560BA5}" destId="{76420DE9-5EE0-4620-9AE9-23F4CAFBEB37}" srcOrd="8" destOrd="0" presId="urn:microsoft.com/office/officeart/2005/8/layout/vList2"/>
    <dgm:cxn modelId="{322040C7-54D0-432F-B025-D3F976229E01}" type="presParOf" srcId="{A49E8E87-D06C-4FEA-ABAB-9EA44F560BA5}" destId="{CBE24A78-5F21-4BF3-9B47-C93E7B9CE847}" srcOrd="9" destOrd="0" presId="urn:microsoft.com/office/officeart/2005/8/layout/vList2"/>
    <dgm:cxn modelId="{20331987-6B99-4DFB-A0BA-C1F36B76A71B}" type="presParOf" srcId="{A49E8E87-D06C-4FEA-ABAB-9EA44F560BA5}" destId="{25585430-CE51-4C90-BD44-CBEA2F55DB32}" srcOrd="1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4813"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51275" y="0"/>
            <a:ext cx="2944813"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C36ECE6F-561D-4F04-ABC5-8BB0BDDFE8A3}" type="datetimeFigureOut">
              <a:rPr lang="zh-CN" altLang="en-US"/>
              <a:pPr>
                <a:defRPr/>
              </a:pPr>
              <a:t>2013-10-30</a:t>
            </a:fld>
            <a:endParaRPr lang="zh-CN" altLang="en-US"/>
          </a:p>
        </p:txBody>
      </p:sp>
      <p:sp>
        <p:nvSpPr>
          <p:cNvPr id="4" name="页脚占位符 3"/>
          <p:cNvSpPr>
            <a:spLocks noGrp="1"/>
          </p:cNvSpPr>
          <p:nvPr>
            <p:ph type="ftr" sz="quarter" idx="2"/>
          </p:nvPr>
        </p:nvSpPr>
        <p:spPr>
          <a:xfrm>
            <a:off x="0" y="9428163"/>
            <a:ext cx="2944813"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51275" y="9428163"/>
            <a:ext cx="2944813"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92B3C77F-D159-4CCC-8C29-F91F83136BA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4813"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51275" y="0"/>
            <a:ext cx="2944813"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63BF9F16-9D5A-42E9-811D-DF69B9CCFCCC}" type="datetimeFigureOut">
              <a:rPr lang="zh-CN" altLang="en-US"/>
              <a:pPr>
                <a:defRPr/>
              </a:pPr>
              <a:t>2013-10-30</a:t>
            </a:fld>
            <a:endParaRPr lang="zh-CN" altLang="en-US"/>
          </a:p>
        </p:txBody>
      </p:sp>
      <p:sp>
        <p:nvSpPr>
          <p:cNvPr id="4" name="幻灯片图像占位符 3"/>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1038" y="4714875"/>
            <a:ext cx="5435600" cy="4467225"/>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9428163"/>
            <a:ext cx="2944813"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51275" y="9428163"/>
            <a:ext cx="2944813"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59798B1D-0C86-4FA2-935B-2B49C8918DE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584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584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C42079-553B-4DB3-9F9B-E49B21405EE0}" type="slidenum">
              <a:rPr lang="en-US" altLang="zh-CN" smtClean="0">
                <a:latin typeface="Arial" charset="0"/>
              </a:rPr>
              <a:pPr/>
              <a:t>6</a:t>
            </a:fld>
            <a:endParaRPr lang="en-US" altLang="zh-CN"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idx="4294967295"/>
          </p:nvPr>
        </p:nvSpPr>
        <p:spPr>
          <a:xfrm>
            <a:off x="-4375150" y="0"/>
            <a:ext cx="9220200" cy="6915150"/>
          </a:xfrm>
          <a:ln>
            <a:solidFill>
              <a:srgbClr val="000000"/>
            </a:solidFill>
          </a:ln>
        </p:spPr>
      </p:sp>
      <p:sp>
        <p:nvSpPr>
          <p:cNvPr id="24579" name="备注占位符 2"/>
          <p:cNvSpPr>
            <a:spLocks noGrp="1" noRot="1" noChangeAspect="1" noChangeArrowheads="1"/>
          </p:cNvSpPr>
          <p:nvPr>
            <p:ph type="body" idx="1"/>
          </p:nvPr>
        </p:nvSpPr>
        <p:spPr bwMode="auto">
          <a:xfrm>
            <a:off x="453178" y="2043922"/>
            <a:ext cx="8157210" cy="4963319"/>
          </a:xfrm>
          <a:prstGeom prst="rect">
            <a:avLst/>
          </a:prstGeom>
          <a:noFill/>
          <a:ln>
            <a:miter lim="800000"/>
            <a:headEnd/>
            <a:tailEnd/>
          </a:ln>
        </p:spPr>
        <p:txBody>
          <a:bodyPr/>
          <a:lstStyle/>
          <a:p>
            <a:pPr>
              <a:spcBef>
                <a:spcPct val="0"/>
              </a:spcBef>
            </a:pPr>
            <a:r>
              <a:rPr lang="zh-CN" altLang="en-US"/>
              <a:t>说明基准品的主要意义是价格载体，解释基准品的几个关键点，需要提前提示实际可交割的不光是基准品，还有替代品和其他产品，具体办法后面有解释</a:t>
            </a:r>
          </a:p>
        </p:txBody>
      </p:sp>
    </p:spTree>
  </p:cSld>
  <p:clrMapOvr>
    <a:overrideClrMapping bg1="dk2" tx1="lt1" bg2="dk1" tx2="lt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idx="4294967295"/>
          </p:nvPr>
        </p:nvSpPr>
        <p:spPr>
          <a:xfrm>
            <a:off x="-4300538" y="0"/>
            <a:ext cx="8890001" cy="6669088"/>
          </a:xfrm>
        </p:spPr>
      </p:sp>
      <p:sp>
        <p:nvSpPr>
          <p:cNvPr id="26627" name="Rectangle 3"/>
          <p:cNvSpPr>
            <a:spLocks noGrp="1" noRot="1" noChangeAspect="1" noChangeArrowheads="1"/>
          </p:cNvSpPr>
          <p:nvPr>
            <p:ph type="body" idx="1"/>
          </p:nvPr>
        </p:nvSpPr>
        <p:spPr bwMode="auto">
          <a:xfrm>
            <a:off x="311560" y="0"/>
            <a:ext cx="0" cy="7798271"/>
          </a:xfrm>
          <a:prstGeom prst="rect">
            <a:avLst/>
          </a:prstGeom>
          <a:noFill/>
          <a:ln>
            <a:miter lim="800000"/>
            <a:headEnd/>
            <a:tailEnd/>
          </a:ln>
        </p:spPr>
        <p:txBody>
          <a:bodyPr/>
          <a:lstStyle/>
          <a:p>
            <a:r>
              <a:rPr lang="zh-CN" altLang="en-US"/>
              <a:t>（例如，实测全水为</a:t>
            </a:r>
            <a:r>
              <a:rPr lang="en-US"/>
              <a:t>21.32%</a:t>
            </a:r>
            <a:r>
              <a:rPr lang="zh-CN" altLang="en-US"/>
              <a:t>，扣重</a:t>
            </a:r>
            <a:r>
              <a:rPr lang="en-US"/>
              <a:t>1.3%</a:t>
            </a:r>
            <a:r>
              <a:rPr lang="zh-CN" altLang="en-US"/>
              <a:t>）</a:t>
            </a:r>
          </a:p>
        </p:txBody>
      </p:sp>
    </p:spTree>
  </p:cSld>
  <p:clrMapOvr>
    <a:overrideClrMapping bg1="dk2" tx1="lt1" bg2="dk1" tx2="lt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p:cNvSpPr>
          <p:nvPr>
            <p:ph type="sldImg"/>
          </p:nvPr>
        </p:nvSpPr>
        <p:spPr bwMode="auto">
          <a:xfrm>
            <a:off x="917575" y="744538"/>
            <a:ext cx="4962525" cy="3722687"/>
          </a:xfrm>
          <a:noFill/>
          <a:ln>
            <a:solidFill>
              <a:srgbClr val="000000"/>
            </a:solidFill>
            <a:miter lim="800000"/>
            <a:headEnd/>
            <a:tailEnd/>
          </a:ln>
        </p:spPr>
      </p:sp>
      <p:sp>
        <p:nvSpPr>
          <p:cNvPr id="491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dirty="0" smtClean="0"/>
              <a:t>1</a:t>
            </a:r>
            <a:r>
              <a:rPr lang="zh-CN" altLang="en-US" dirty="0" smtClean="0"/>
              <a:t>、可以通过交易所会员服务系统发布期转现意向。达成协议后，在每个交易日的下午</a:t>
            </a:r>
            <a:r>
              <a:rPr lang="en-US" altLang="zh-CN" dirty="0" smtClean="0"/>
              <a:t>2</a:t>
            </a:r>
            <a:r>
              <a:rPr lang="zh-CN" altLang="en-US" dirty="0" smtClean="0"/>
              <a:t>点</a:t>
            </a:r>
            <a:r>
              <a:rPr lang="en-US" altLang="zh-CN" dirty="0" smtClean="0"/>
              <a:t>30</a:t>
            </a:r>
            <a:r>
              <a:rPr lang="zh-CN" altLang="en-US" dirty="0" smtClean="0"/>
              <a:t>分之前向交易所提交期转现申请</a:t>
            </a:r>
            <a:endParaRPr lang="en-US" altLang="zh-CN" dirty="0" smtClean="0"/>
          </a:p>
          <a:p>
            <a:pPr eaLnBrk="1" hangingPunct="1">
              <a:spcBef>
                <a:spcPct val="0"/>
              </a:spcBef>
            </a:pPr>
            <a:r>
              <a:rPr lang="en-US" altLang="zh-CN" dirty="0" smtClean="0"/>
              <a:t>2</a:t>
            </a:r>
            <a:r>
              <a:rPr lang="zh-CN" altLang="en-US" dirty="0" smtClean="0"/>
              <a:t>、交易所批准后，期转现的买卖双方持有的期货持仓由交易所在审批日的下午闭市之后按买卖双方达成的平仓价格平仓。</a:t>
            </a:r>
            <a:endParaRPr lang="en-US" altLang="zh-CN" dirty="0" smtClean="0"/>
          </a:p>
          <a:p>
            <a:pPr eaLnBrk="1" hangingPunct="1">
              <a:spcBef>
                <a:spcPct val="0"/>
              </a:spcBef>
            </a:pPr>
            <a:r>
              <a:rPr lang="en-US" altLang="zh-CN" dirty="0" smtClean="0"/>
              <a:t>3</a:t>
            </a:r>
            <a:r>
              <a:rPr lang="zh-CN" altLang="en-US" dirty="0" smtClean="0"/>
              <a:t>、标准仓单期转现（各自负担仓单转让环节的手续费）</a:t>
            </a:r>
            <a:endParaRPr lang="en-US" altLang="zh-CN" dirty="0" smtClean="0"/>
          </a:p>
          <a:p>
            <a:pPr eaLnBrk="1" hangingPunct="1">
              <a:spcBef>
                <a:spcPct val="0"/>
              </a:spcBef>
            </a:pPr>
            <a:r>
              <a:rPr lang="en-US" altLang="zh-CN" dirty="0" smtClean="0"/>
              <a:t>1</a:t>
            </a:r>
            <a:r>
              <a:rPr lang="zh-CN" altLang="en-US" dirty="0" smtClean="0"/>
              <a:t>）</a:t>
            </a:r>
            <a:r>
              <a:rPr lang="en-US" altLang="zh-CN" dirty="0" smtClean="0"/>
              <a:t>20%</a:t>
            </a:r>
            <a:r>
              <a:rPr lang="zh-CN" altLang="en-US" dirty="0" smtClean="0"/>
              <a:t>货款，货款不足不予批准或者办理</a:t>
            </a:r>
            <a:endParaRPr lang="en-US" altLang="zh-CN" dirty="0" smtClean="0"/>
          </a:p>
          <a:p>
            <a:pPr eaLnBrk="1" hangingPunct="1">
              <a:spcBef>
                <a:spcPct val="0"/>
              </a:spcBef>
            </a:pPr>
            <a:r>
              <a:rPr lang="en-US" altLang="zh-CN" dirty="0" smtClean="0"/>
              <a:t>2</a:t>
            </a:r>
            <a:r>
              <a:rPr lang="zh-CN" altLang="en-US" dirty="0" smtClean="0"/>
              <a:t>）申请批准后的下一个交易日，交易所为平仓成功的期转现双方办理仓单过户。</a:t>
            </a:r>
            <a:endParaRPr lang="en-US" altLang="zh-CN" dirty="0" smtClean="0"/>
          </a:p>
          <a:p>
            <a:pPr eaLnBrk="1" hangingPunct="1">
              <a:spcBef>
                <a:spcPct val="0"/>
              </a:spcBef>
            </a:pPr>
            <a:r>
              <a:rPr lang="en-US" altLang="zh-CN" dirty="0" smtClean="0"/>
              <a:t>3</a:t>
            </a:r>
            <a:r>
              <a:rPr lang="zh-CN" altLang="en-US" dirty="0" smtClean="0"/>
              <a:t>）增值税发票由卖方向买方提供，否则不予支付余下的</a:t>
            </a:r>
            <a:r>
              <a:rPr lang="en-US" altLang="zh-CN" dirty="0" smtClean="0"/>
              <a:t>20%</a:t>
            </a:r>
            <a:r>
              <a:rPr lang="zh-CN" altLang="en-US" dirty="0" smtClean="0"/>
              <a:t>的货款</a:t>
            </a:r>
            <a:endParaRPr lang="en-US" altLang="zh-CN" dirty="0" smtClean="0"/>
          </a:p>
          <a:p>
            <a:pPr eaLnBrk="1" hangingPunct="1">
              <a:spcBef>
                <a:spcPct val="0"/>
              </a:spcBef>
            </a:pPr>
            <a:r>
              <a:rPr lang="en-US" altLang="zh-CN" dirty="0" smtClean="0"/>
              <a:t>4</a:t>
            </a:r>
            <a:r>
              <a:rPr lang="zh-CN" altLang="en-US" dirty="0" smtClean="0"/>
              <a:t>）平仓后，交易所代扣违约方交货价格违约部分</a:t>
            </a:r>
            <a:r>
              <a:rPr lang="en-US" altLang="zh-CN" dirty="0" smtClean="0"/>
              <a:t>20%</a:t>
            </a:r>
            <a:r>
              <a:rPr lang="zh-CN" altLang="en-US" dirty="0" smtClean="0"/>
              <a:t>的违约金给守约方。</a:t>
            </a:r>
            <a:endParaRPr lang="en-US" altLang="zh-CN" dirty="0" smtClean="0"/>
          </a:p>
          <a:p>
            <a:pPr eaLnBrk="1" hangingPunct="1">
              <a:spcBef>
                <a:spcPct val="0"/>
              </a:spcBef>
            </a:pPr>
            <a:r>
              <a:rPr lang="en-US" altLang="zh-CN" dirty="0" smtClean="0"/>
              <a:t>4</a:t>
            </a:r>
            <a:r>
              <a:rPr lang="zh-CN" altLang="en-US" dirty="0" smtClean="0"/>
              <a:t>、非标准仓单期转现</a:t>
            </a:r>
            <a:endParaRPr lang="en-US" altLang="zh-CN" dirty="0" smtClean="0"/>
          </a:p>
          <a:p>
            <a:pPr eaLnBrk="1" hangingPunct="1">
              <a:spcBef>
                <a:spcPct val="0"/>
              </a:spcBef>
            </a:pPr>
            <a:r>
              <a:rPr lang="en-US" altLang="zh-CN" dirty="0" smtClean="0"/>
              <a:t>1</a:t>
            </a:r>
            <a:r>
              <a:rPr lang="zh-CN" altLang="en-US" dirty="0" smtClean="0"/>
              <a:t>）需提供现货买卖协议</a:t>
            </a:r>
            <a:endParaRPr lang="en-US" altLang="zh-CN" dirty="0" smtClean="0"/>
          </a:p>
          <a:p>
            <a:pPr eaLnBrk="1" hangingPunct="1">
              <a:spcBef>
                <a:spcPct val="0"/>
              </a:spcBef>
            </a:pPr>
            <a:r>
              <a:rPr lang="en-US" altLang="zh-CN" dirty="0" smtClean="0"/>
              <a:t>2</a:t>
            </a:r>
            <a:r>
              <a:rPr lang="zh-CN" altLang="en-US" dirty="0" smtClean="0"/>
              <a:t>）交易所不承担货物交收和货款划转产生纠纷的作用</a:t>
            </a:r>
          </a:p>
        </p:txBody>
      </p:sp>
      <p:sp>
        <p:nvSpPr>
          <p:cNvPr id="5017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186002-811E-4CB6-86EC-A7796B23E857}" type="slidenum">
              <a:rPr lang="zh-CN" altLang="en-US"/>
              <a:pPr fontAlgn="base">
                <a:spcBef>
                  <a:spcPct val="0"/>
                </a:spcBef>
                <a:spcAft>
                  <a:spcPct val="0"/>
                </a:spcAft>
                <a:defRPr/>
              </a:pPr>
              <a:t>50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p:cNvSpPr>
            <a:spLocks noGrp="1" noRot="1" noChangeAspect="1"/>
          </p:cNvSpPr>
          <p:nvPr>
            <p:ph type="sldImg"/>
          </p:nvPr>
        </p:nvSpPr>
        <p:spPr bwMode="auto">
          <a:xfrm>
            <a:off x="917575" y="744538"/>
            <a:ext cx="4962525" cy="3722687"/>
          </a:xfrm>
          <a:noFill/>
          <a:ln>
            <a:solidFill>
              <a:srgbClr val="000000"/>
            </a:solidFill>
            <a:miter lim="800000"/>
            <a:headEnd/>
            <a:tailEnd/>
          </a:ln>
        </p:spPr>
      </p:sp>
      <p:sp>
        <p:nvSpPr>
          <p:cNvPr id="7475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CN" altLang="en-US" dirty="0" smtClean="0"/>
              <a:t>用通俗语言解释仓单概念，可用商场提货券做比较。明确交割厂商定义后发挥讲解成为交割厂商的好处</a:t>
            </a:r>
            <a:endParaRPr lang="en-US" altLang="zh-CN" dirty="0" smtClean="0"/>
          </a:p>
          <a:p>
            <a:pPr>
              <a:spcBef>
                <a:spcPct val="0"/>
              </a:spcBef>
            </a:pPr>
            <a:r>
              <a:rPr lang="zh-CN" altLang="en-US" dirty="0" smtClean="0"/>
              <a:t>说明成为交割厂商必须有意愿，主动申请，接受交易所的监督</a:t>
            </a:r>
          </a:p>
        </p:txBody>
      </p:sp>
      <p:sp>
        <p:nvSpPr>
          <p:cNvPr id="747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B2FF55-4026-4DD0-BDFD-31D457323CF0}" type="slidenum">
              <a:rPr lang="zh-CN" altLang="en-US"/>
              <a:pPr fontAlgn="base">
                <a:spcBef>
                  <a:spcPct val="0"/>
                </a:spcBef>
                <a:spcAft>
                  <a:spcPct val="0"/>
                </a:spcAft>
              </a:pPr>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C72278-BCC2-45AF-97AE-5AA1CC3BBF88}" type="slidenum">
              <a:rPr lang="zh-CN" altLang="de-DE"/>
              <a:pPr/>
              <a:t>25</a:t>
            </a:fld>
            <a:endParaRPr lang="de-DE" altLang="zh-CN"/>
          </a:p>
        </p:txBody>
      </p:sp>
      <p:sp>
        <p:nvSpPr>
          <p:cNvPr id="617474" name="Rectangle 2"/>
          <p:cNvSpPr>
            <a:spLocks noGrp="1" noRot="1" noChangeAspect="1" noChangeArrowheads="1" noTextEdit="1"/>
          </p:cNvSpPr>
          <p:nvPr>
            <p:ph type="sldImg"/>
          </p:nvPr>
        </p:nvSpPr>
        <p:spPr>
          <a:xfrm>
            <a:off x="917575" y="744538"/>
            <a:ext cx="4962525" cy="3722687"/>
          </a:xfrm>
          <a:ln/>
        </p:spPr>
      </p:sp>
      <p:sp>
        <p:nvSpPr>
          <p:cNvPr id="617475"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normAutofit/>
          </a:bodyPr>
          <a:lstStyle/>
          <a:p>
            <a:r>
              <a:rPr lang="zh-CN" altLang="en-US" dirty="0" smtClean="0"/>
              <a:t>借鉴“严进宽出”的规定，允许发热量有</a:t>
            </a:r>
            <a:r>
              <a:rPr lang="en-US" altLang="zh-CN" dirty="0" smtClean="0"/>
              <a:t>300</a:t>
            </a:r>
            <a:r>
              <a:rPr lang="zh-CN" altLang="en-US" dirty="0" smtClean="0"/>
              <a:t>千卡</a:t>
            </a:r>
            <a:r>
              <a:rPr lang="en-US" altLang="zh-CN" dirty="0" smtClean="0"/>
              <a:t>/</a:t>
            </a:r>
            <a:r>
              <a:rPr lang="zh-CN" altLang="en-US" dirty="0" smtClean="0"/>
              <a:t>千克的自然损耗</a:t>
            </a:r>
            <a:endParaRPr lang="zh-CN" altLang="en-US" dirty="0"/>
          </a:p>
        </p:txBody>
      </p:sp>
      <p:sp>
        <p:nvSpPr>
          <p:cNvPr id="4" name="灯片编号占位符 3"/>
          <p:cNvSpPr>
            <a:spLocks noGrp="1"/>
          </p:cNvSpPr>
          <p:nvPr>
            <p:ph type="sldNum" sz="quarter" idx="10"/>
          </p:nvPr>
        </p:nvSpPr>
        <p:spPr/>
        <p:txBody>
          <a:bodyPr/>
          <a:lstStyle/>
          <a:p>
            <a:pPr>
              <a:defRPr/>
            </a:pPr>
            <a:fld id="{20C2CDB3-CC19-4E0E-AD76-413AB7E75544}" type="slidenum">
              <a:rPr lang="zh-CN" altLang="en-US" smtClean="0"/>
              <a:pPr>
                <a:defRPr/>
              </a:pPr>
              <a:t>27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normAutofit/>
          </a:bodyPr>
          <a:lstStyle/>
          <a:p>
            <a:r>
              <a:rPr lang="en-US" altLang="zh-CN" dirty="0" smtClean="0"/>
              <a:t>5</a:t>
            </a:r>
            <a:r>
              <a:rPr lang="zh-CN" altLang="en-US" dirty="0" smtClean="0"/>
              <a:t>个工作日内向交易所提出复检申请</a:t>
            </a:r>
            <a:endParaRPr lang="zh-CN" altLang="en-US" dirty="0"/>
          </a:p>
        </p:txBody>
      </p:sp>
      <p:sp>
        <p:nvSpPr>
          <p:cNvPr id="4" name="灯片编号占位符 3"/>
          <p:cNvSpPr>
            <a:spLocks noGrp="1"/>
          </p:cNvSpPr>
          <p:nvPr>
            <p:ph type="sldNum" sz="quarter" idx="10"/>
          </p:nvPr>
        </p:nvSpPr>
        <p:spPr/>
        <p:txBody>
          <a:bodyPr/>
          <a:lstStyle/>
          <a:p>
            <a:pPr>
              <a:defRPr/>
            </a:pPr>
            <a:fld id="{20C2CDB3-CC19-4E0E-AD76-413AB7E75544}" type="slidenum">
              <a:rPr lang="zh-CN" altLang="en-US" smtClean="0"/>
              <a:pPr>
                <a:defRPr/>
              </a:pPr>
              <a:t>29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25FAA74-690A-4AA1-8180-C280D407CFC4}" type="slidenum">
              <a:rPr lang="zh-CN" altLang="en-US" smtClean="0"/>
              <a:pPr/>
              <a:t>30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dirty="0" smtClean="0"/>
              <a:t>1</a:t>
            </a:r>
            <a:r>
              <a:rPr lang="zh-CN" altLang="en-US" dirty="0" smtClean="0"/>
              <a:t>、注册仓单时，厂家应提交收到基低位发热量等货物信息，交易所以此信息作为仓单注册标准的依据和货款计算参考。</a:t>
            </a:r>
          </a:p>
          <a:p>
            <a:r>
              <a:rPr lang="en-US" altLang="zh-CN" dirty="0" smtClean="0"/>
              <a:t>2</a:t>
            </a:r>
            <a:r>
              <a:rPr lang="zh-CN" altLang="en-US" dirty="0" smtClean="0"/>
              <a:t>、厂库提交的保证金数额按照最近交割月合约前一交易日结算价计算</a:t>
            </a:r>
            <a:endParaRPr lang="en-US" altLang="zh-CN" dirty="0" smtClean="0"/>
          </a:p>
          <a:p>
            <a:r>
              <a:rPr lang="en-US" altLang="zh-CN" dirty="0" smtClean="0"/>
              <a:t>3</a:t>
            </a:r>
            <a:r>
              <a:rPr lang="zh-CN" altLang="en-US" dirty="0" smtClean="0"/>
              <a:t>、厂库最迟应道在合约交割月最后交易日前第三个交易日下午</a:t>
            </a:r>
            <a:r>
              <a:rPr lang="en-US" altLang="zh-CN" dirty="0" smtClean="0"/>
              <a:t>3</a:t>
            </a:r>
            <a:r>
              <a:rPr lang="zh-CN" altLang="en-US" dirty="0" smtClean="0"/>
              <a:t>时前提交仓单注册申请。</a:t>
            </a:r>
            <a:endParaRPr lang="zh-CN" altLang="en-US" dirty="0"/>
          </a:p>
        </p:txBody>
      </p:sp>
      <p:sp>
        <p:nvSpPr>
          <p:cNvPr id="4" name="灯片编号占位符 3"/>
          <p:cNvSpPr>
            <a:spLocks noGrp="1"/>
          </p:cNvSpPr>
          <p:nvPr>
            <p:ph type="sldNum" sz="quarter" idx="10"/>
          </p:nvPr>
        </p:nvSpPr>
        <p:spPr/>
        <p:txBody>
          <a:bodyPr/>
          <a:lstStyle/>
          <a:p>
            <a:pPr>
              <a:defRPr/>
            </a:pPr>
            <a:fld id="{20C2CDB3-CC19-4E0E-AD76-413AB7E75544}" type="slidenum">
              <a:rPr lang="zh-CN" altLang="en-US" smtClean="0"/>
              <a:pPr>
                <a:defRPr/>
              </a:pPr>
              <a:t>32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提货人应提前与厂库沟通所提货物质量、重量情况：双方协商一致，按协商结果提货，涉及升贴水的，由双方自行结算；若协商不一致，按照厂库仓单注册时提供的货物信息提取货物，涉及升贴水的，由交易所所载货物发运完毕后统一结算。</a:t>
            </a:r>
          </a:p>
          <a:p>
            <a:endParaRPr lang="zh-CN" altLang="en-US" dirty="0"/>
          </a:p>
        </p:txBody>
      </p:sp>
      <p:sp>
        <p:nvSpPr>
          <p:cNvPr id="4" name="灯片编号占位符 3"/>
          <p:cNvSpPr>
            <a:spLocks noGrp="1"/>
          </p:cNvSpPr>
          <p:nvPr>
            <p:ph type="sldNum" sz="quarter" idx="10"/>
          </p:nvPr>
        </p:nvSpPr>
        <p:spPr/>
        <p:txBody>
          <a:bodyPr/>
          <a:lstStyle/>
          <a:p>
            <a:pPr>
              <a:defRPr/>
            </a:pPr>
            <a:fld id="{20C2CDB3-CC19-4E0E-AD76-413AB7E75544}" type="slidenum">
              <a:rPr lang="zh-CN" altLang="en-US" smtClean="0"/>
              <a:pPr>
                <a:defRPr/>
              </a:pPr>
              <a:t>33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normAutofit/>
          </a:bodyPr>
          <a:lstStyle/>
          <a:p>
            <a:r>
              <a:rPr lang="zh-CN" altLang="en-US" dirty="0" smtClean="0"/>
              <a:t>动力煤质量和数量的确认必须在货物出库装车（船）完毕后才能进行</a:t>
            </a:r>
            <a:endParaRPr lang="zh-CN" altLang="en-US" dirty="0"/>
          </a:p>
        </p:txBody>
      </p:sp>
      <p:sp>
        <p:nvSpPr>
          <p:cNvPr id="4" name="灯片编号占位符 3"/>
          <p:cNvSpPr>
            <a:spLocks noGrp="1"/>
          </p:cNvSpPr>
          <p:nvPr>
            <p:ph type="sldNum" sz="quarter" idx="10"/>
          </p:nvPr>
        </p:nvSpPr>
        <p:spPr/>
        <p:txBody>
          <a:bodyPr/>
          <a:lstStyle/>
          <a:p>
            <a:pPr>
              <a:defRPr/>
            </a:pPr>
            <a:fld id="{20C2CDB3-CC19-4E0E-AD76-413AB7E75544}" type="slidenum">
              <a:rPr lang="zh-CN" altLang="en-US" smtClean="0"/>
              <a:pPr>
                <a:defRPr/>
              </a:pPr>
              <a:t>34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8946FBA9-EC5C-42F6-B327-1529E0F5029E}" type="datetimeFigureOut">
              <a:rPr lang="zh-CN" altLang="en-US"/>
              <a:pPr>
                <a:defRPr/>
              </a:pPr>
              <a:t>2013-10-30</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9AA3FF05-13F1-42E0-832B-975281BD93C4}"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F58FC450-77A0-4BAB-8533-DB9A77109D37}" type="datetimeFigureOut">
              <a:rPr lang="zh-CN" altLang="en-US"/>
              <a:pPr>
                <a:defRPr/>
              </a:pPr>
              <a:t>2013-10-30</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12CFB302-E12A-45B3-8142-A40BF9FF01F3}"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06990485-1C8A-4BB5-93C4-C347D93BA0DD}" type="datetimeFigureOut">
              <a:rPr lang="zh-CN" altLang="en-US"/>
              <a:pPr>
                <a:defRPr/>
              </a:pPr>
              <a:t>2013-10-30</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3052F9B1-A0AC-4A9A-B49F-3BC07F6205CF}"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1116013" y="44450"/>
            <a:ext cx="7993062" cy="563563"/>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68313" y="836613"/>
            <a:ext cx="4094162" cy="2667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714875" y="836613"/>
            <a:ext cx="4094163" cy="2667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8313" y="3656013"/>
            <a:ext cx="4094162" cy="26685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714875" y="3656013"/>
            <a:ext cx="4094163" cy="26685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sldNum" sz="quarter" idx="10"/>
          </p:nvPr>
        </p:nvSpPr>
        <p:spPr/>
        <p:txBody>
          <a:bodyPr/>
          <a:lstStyle>
            <a:lvl1pPr>
              <a:defRPr/>
            </a:lvl1pPr>
          </a:lstStyle>
          <a:p>
            <a:pPr>
              <a:defRPr/>
            </a:pPr>
            <a:fld id="{A04BA0EE-3FAD-4658-99F4-B9DDF7904D59}" type="slidenum">
              <a:rPr lang="zh-CN" altLang="en-US"/>
              <a:pPr>
                <a:defRPr/>
              </a:pPr>
              <a:t>‹#›</a:t>
            </a:fld>
            <a:endParaRPr lang="zh-CN" altLang="en-US"/>
          </a:p>
        </p:txBody>
      </p:sp>
    </p:spTree>
  </p:cSld>
  <p:clrMapOvr>
    <a:masterClrMapping/>
  </p:clrMapOvr>
  <p:transition spd="med">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p>
        </p:txBody>
      </p:sp>
      <p:sp>
        <p:nvSpPr>
          <p:cNvPr id="4" name="页脚占位符 3"/>
          <p:cNvSpPr>
            <a:spLocks noGrp="1"/>
          </p:cNvSpPr>
          <p:nvPr>
            <p:ph type="ftr" sz="quarter" idx="11"/>
          </p:nvPr>
        </p:nvSpPr>
        <p:spPr/>
        <p:txBody>
          <a:bodyPr/>
          <a:lstStyle>
            <a:lvl1pPr>
              <a:defRPr/>
            </a:lvl1pPr>
          </a:lstStyle>
          <a:p>
            <a:pPr>
              <a:defRPr/>
            </a:pPr>
            <a:endParaRPr lang="zh-CN" altLang="zh-CN"/>
          </a:p>
        </p:txBody>
      </p:sp>
      <p:sp>
        <p:nvSpPr>
          <p:cNvPr id="5" name="灯片编号占位符 4"/>
          <p:cNvSpPr>
            <a:spLocks noGrp="1"/>
          </p:cNvSpPr>
          <p:nvPr>
            <p:ph type="sldNum" sz="quarter" idx="12"/>
          </p:nvPr>
        </p:nvSpPr>
        <p:spPr/>
        <p:txBody>
          <a:bodyPr/>
          <a:lstStyle>
            <a:lvl1pPr>
              <a:defRPr/>
            </a:lvl1pPr>
          </a:lstStyle>
          <a:p>
            <a:pPr>
              <a:defRPr/>
            </a:pPr>
            <a:fld id="{3D822A7C-39EA-43B2-9DEA-E1C61E749DDC}" type="slidenum">
              <a:rPr lang="zh-CN" altLang="en-US"/>
              <a:pPr>
                <a:defRPr/>
              </a:pPr>
              <a:t>‹#›</a:t>
            </a:fld>
            <a:endParaRPr lang="zh-CN" altLang="en-US" sz="1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593A7DF7-2292-4956-99B0-AB32CD82D949}" type="datetimeFigureOut">
              <a:rPr lang="zh-CN" altLang="en-US"/>
              <a:pPr>
                <a:defRPr/>
              </a:pPr>
              <a:t>2013-10-30</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A7B9FC59-54D3-4F26-87DD-11731ECF6760}"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34F92F33-772D-496D-B644-D2F4659C6BB7}" type="datetimeFigureOut">
              <a:rPr lang="zh-CN" altLang="en-US"/>
              <a:pPr>
                <a:defRPr/>
              </a:pPr>
              <a:t>2013-10-30</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F2ACABC2-8A64-4178-91D1-2B24FE3CD77C}"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F9EBB98D-15C6-4B46-9FD3-198754E2ADD8}" type="datetimeFigureOut">
              <a:rPr lang="zh-CN" altLang="en-US"/>
              <a:pPr>
                <a:defRPr/>
              </a:pPr>
              <a:t>2013-10-30</a:t>
            </a:fld>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1288A605-8CE7-46E6-BEAB-17013FAC4EF8}"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8EB8351A-55F7-435F-8A8B-BC974357D3B3}" type="datetimeFigureOut">
              <a:rPr lang="zh-CN" altLang="en-US"/>
              <a:pPr>
                <a:defRPr/>
              </a:pPr>
              <a:t>2013-10-30</a:t>
            </a:fld>
            <a:endParaRPr lang="zh-CN"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a:ln/>
        </p:spPr>
        <p:txBody>
          <a:bodyPr/>
          <a:lstStyle>
            <a:lvl1pPr>
              <a:defRPr/>
            </a:lvl1pPr>
          </a:lstStyle>
          <a:p>
            <a:pPr>
              <a:defRPr/>
            </a:pPr>
            <a:fld id="{40BA2E74-8048-459E-ADCD-13025163F22A}"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67065936-77AE-4761-AF1A-C2806B95B99C}" type="datetimeFigureOut">
              <a:rPr lang="zh-CN" altLang="en-US"/>
              <a:pPr>
                <a:defRPr/>
              </a:pPr>
              <a:t>2013-10-30</a:t>
            </a:fld>
            <a:endParaRPr lang="zh-CN"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a:ln/>
        </p:spPr>
        <p:txBody>
          <a:bodyPr/>
          <a:lstStyle>
            <a:lvl1pPr>
              <a:defRPr/>
            </a:lvl1pPr>
          </a:lstStyle>
          <a:p>
            <a:pPr>
              <a:defRPr/>
            </a:pPr>
            <a:fld id="{0A69F25B-9973-4044-AE83-22A8CB64E624}"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6B99707-A1A4-4E74-93CF-2314CDCF3393}" type="datetimeFigureOut">
              <a:rPr lang="zh-CN" altLang="en-US"/>
              <a:pPr>
                <a:defRPr/>
              </a:pPr>
              <a:t>2013-10-30</a:t>
            </a:fld>
            <a:endParaRPr lang="zh-CN"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a:ln/>
        </p:spPr>
        <p:txBody>
          <a:bodyPr/>
          <a:lstStyle>
            <a:lvl1pPr>
              <a:defRPr/>
            </a:lvl1pPr>
          </a:lstStyle>
          <a:p>
            <a:pPr>
              <a:defRPr/>
            </a:pPr>
            <a:fld id="{752CA880-C3FF-4B9F-9AC3-29B14C71E076}"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604C4741-13BE-49D4-BE8E-EF05E8005072}" type="datetimeFigureOut">
              <a:rPr lang="zh-CN" altLang="en-US"/>
              <a:pPr>
                <a:defRPr/>
              </a:pPr>
              <a:t>2013-10-30</a:t>
            </a:fld>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8F4ECCE7-496A-42E9-9479-260007C67851}"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304B87A2-F4C2-4C27-AF74-7713FE666DD0}" type="datetimeFigureOut">
              <a:rPr lang="zh-CN" altLang="en-US"/>
              <a:pPr>
                <a:defRPr/>
              </a:pPr>
              <a:t>2013-10-30</a:t>
            </a:fld>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F2ED1C5F-9DB9-4CBE-8334-50AF819FD31B}"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Arial" pitchFamily="34" charset="0"/>
                <a:ea typeface="+mn-ea"/>
              </a:defRPr>
            </a:lvl1pPr>
          </a:lstStyle>
          <a:p>
            <a:pPr>
              <a:defRPr/>
            </a:pPr>
            <a:fld id="{53043520-0170-4FFD-864D-98C7AF8B57D2}" type="datetimeFigureOut">
              <a:rPr lang="zh-CN" altLang="en-US"/>
              <a:pPr>
                <a:defRPr/>
              </a:pPr>
              <a:t>2013-10-30</a:t>
            </a:fld>
            <a:endParaRPr lang="zh-CN"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Arial" pitchFamily="34" charset="0"/>
                <a:ea typeface="+mn-ea"/>
              </a:defRPr>
            </a:lvl1pPr>
          </a:lstStyle>
          <a:p>
            <a:pPr>
              <a:defRPr/>
            </a:pPr>
            <a:endParaRPr lang="zh-CN"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Arial" pitchFamily="34" charset="0"/>
                <a:ea typeface="+mn-ea"/>
              </a:defRPr>
            </a:lvl1pPr>
          </a:lstStyle>
          <a:p>
            <a:pPr>
              <a:defRPr/>
            </a:pPr>
            <a:fld id="{A73986DE-8734-4231-B0A1-991DE4F64EA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项目说明书"/>
          <p:cNvPicPr>
            <a:picLocks noChangeAspect="1" noChangeArrowheads="1"/>
          </p:cNvPicPr>
          <p:nvPr/>
        </p:nvPicPr>
        <p:blipFill>
          <a:blip r:embed="rId2"/>
          <a:srcRect/>
          <a:stretch>
            <a:fillRect/>
          </a:stretch>
        </p:blipFill>
        <p:spPr bwMode="auto">
          <a:xfrm>
            <a:off x="-44450" y="0"/>
            <a:ext cx="9188450" cy="6858000"/>
          </a:xfrm>
          <a:prstGeom prst="rect">
            <a:avLst/>
          </a:prstGeom>
          <a:noFill/>
          <a:ln w="9525">
            <a:noFill/>
            <a:miter lim="800000"/>
            <a:headEnd/>
            <a:tailEnd/>
          </a:ln>
        </p:spPr>
      </p:pic>
      <p:sp>
        <p:nvSpPr>
          <p:cNvPr id="4099"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a:endParaRPr lang="zh-CN" altLang="zh-CN" sz="1800">
              <a:sym typeface="Arial" pitchFamily="34" charset="0"/>
            </a:endParaRPr>
          </a:p>
        </p:txBody>
      </p:sp>
      <p:sp>
        <p:nvSpPr>
          <p:cNvPr id="4100" name="Rectangle 7"/>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algn="l">
              <a:tabLst>
                <a:tab pos="295275" algn="l"/>
              </a:tabLst>
            </a:pPr>
            <a:r>
              <a:rPr lang="en-US" altLang="zh-CN" sz="1600" b="1">
                <a:solidFill>
                  <a:srgbClr val="003399"/>
                </a:solidFill>
                <a:latin typeface="Times New Roman" pitchFamily="18" charset="0"/>
                <a:sym typeface="Times New Roman" pitchFamily="18" charset="0"/>
              </a:rPr>
              <a:t>	</a:t>
            </a:r>
            <a:endParaRPr lang="zh-CN" altLang="en-US" sz="1600" b="1">
              <a:solidFill>
                <a:srgbClr val="003399"/>
              </a:solidFill>
              <a:latin typeface="Times New Roman" pitchFamily="18" charset="0"/>
              <a:sym typeface="Times New Roman" pitchFamily="18" charset="0"/>
            </a:endParaRPr>
          </a:p>
          <a:p>
            <a:pPr algn="l">
              <a:tabLst>
                <a:tab pos="295275" algn="l"/>
              </a:tabLst>
            </a:pPr>
            <a:r>
              <a:rPr lang="en-US" altLang="zh-CN" sz="1300">
                <a:sym typeface="宋体-WinCharSetFFFF-H"/>
              </a:rPr>
              <a:t/>
            </a:r>
            <a:br>
              <a:rPr lang="en-US" altLang="zh-CN" sz="1300">
                <a:sym typeface="宋体-WinCharSetFFFF-H"/>
              </a:rPr>
            </a:br>
            <a:endParaRPr lang="en-US" altLang="zh-CN" sz="1300">
              <a:sym typeface="宋体-WinCharSetFFFF-H"/>
            </a:endParaRPr>
          </a:p>
        </p:txBody>
      </p:sp>
      <p:sp>
        <p:nvSpPr>
          <p:cNvPr id="4101" name="Text Box 8"/>
          <p:cNvSpPr>
            <a:spLocks noChangeArrowheads="1"/>
          </p:cNvSpPr>
          <p:nvPr/>
        </p:nvSpPr>
        <p:spPr bwMode="auto">
          <a:xfrm>
            <a:off x="1357313" y="1928813"/>
            <a:ext cx="7321550" cy="1071562"/>
          </a:xfrm>
          <a:prstGeom prst="rect">
            <a:avLst/>
          </a:prstGeom>
          <a:noFill/>
          <a:ln w="9525">
            <a:noFill/>
            <a:miter lim="800000"/>
            <a:headEnd/>
            <a:tailEnd/>
          </a:ln>
        </p:spPr>
        <p:txBody>
          <a:bodyPr/>
          <a:lstStyle/>
          <a:p>
            <a:pPr algn="just"/>
            <a:endParaRPr lang="zh-CN" altLang="en-US" sz="3600" dirty="0">
              <a:solidFill>
                <a:schemeClr val="bg1"/>
              </a:solidFill>
              <a:ea typeface="黑体" pitchFamily="49" charset="-122"/>
              <a:sym typeface="Arial" pitchFamily="34" charset="0"/>
            </a:endParaRPr>
          </a:p>
        </p:txBody>
      </p:sp>
      <p:sp>
        <p:nvSpPr>
          <p:cNvPr id="4102" name="TextBox 5"/>
          <p:cNvSpPr>
            <a:spLocks noChangeArrowheads="1"/>
          </p:cNvSpPr>
          <p:nvPr/>
        </p:nvSpPr>
        <p:spPr bwMode="auto">
          <a:xfrm>
            <a:off x="3643313" y="3714750"/>
            <a:ext cx="2031325" cy="757130"/>
          </a:xfrm>
          <a:prstGeom prst="rect">
            <a:avLst/>
          </a:prstGeom>
          <a:noFill/>
          <a:ln w="9525">
            <a:noFill/>
            <a:miter lim="800000"/>
            <a:headEnd/>
            <a:tailEnd/>
          </a:ln>
        </p:spPr>
        <p:txBody>
          <a:bodyPr wrap="none">
            <a:spAutoFit/>
          </a:bodyPr>
          <a:lstStyle/>
          <a:p>
            <a:pPr>
              <a:lnSpc>
                <a:spcPct val="120000"/>
              </a:lnSpc>
            </a:pPr>
            <a:r>
              <a:rPr lang="zh-CN" altLang="en-US" dirty="0" smtClean="0">
                <a:solidFill>
                  <a:schemeClr val="bg1"/>
                </a:solidFill>
                <a:latin typeface="黑体" pitchFamily="49" charset="-122"/>
                <a:ea typeface="黑体" pitchFamily="49" charset="-122"/>
                <a:sym typeface="黑体" pitchFamily="49" charset="-122"/>
              </a:rPr>
              <a:t>广州期货有限公司</a:t>
            </a:r>
            <a:endParaRPr lang="en-US" altLang="zh-CN" dirty="0" smtClean="0">
              <a:solidFill>
                <a:schemeClr val="bg1"/>
              </a:solidFill>
              <a:latin typeface="黑体" pitchFamily="49" charset="-122"/>
              <a:ea typeface="黑体" pitchFamily="49" charset="-122"/>
              <a:sym typeface="黑体" pitchFamily="49" charset="-122"/>
            </a:endParaRPr>
          </a:p>
          <a:p>
            <a:pPr>
              <a:lnSpc>
                <a:spcPct val="120000"/>
              </a:lnSpc>
            </a:pPr>
            <a:r>
              <a:rPr lang="zh-CN" altLang="en-US" dirty="0" smtClean="0">
                <a:solidFill>
                  <a:schemeClr val="bg1"/>
                </a:solidFill>
                <a:latin typeface="黑体" pitchFamily="49" charset="-122"/>
                <a:ea typeface="黑体" pitchFamily="49" charset="-122"/>
                <a:sym typeface="黑体" pitchFamily="49" charset="-122"/>
              </a:rPr>
              <a:t>研究部</a:t>
            </a:r>
            <a:endParaRPr lang="en-US" altLang="zh-CN" dirty="0">
              <a:solidFill>
                <a:schemeClr val="bg1"/>
              </a:solidFill>
              <a:latin typeface="黑体" pitchFamily="49" charset="-122"/>
              <a:ea typeface="黑体" pitchFamily="49" charset="-122"/>
              <a:sym typeface="黑体" pitchFamily="49" charset="-122"/>
            </a:endParaRPr>
          </a:p>
        </p:txBody>
      </p:sp>
      <p:pic>
        <p:nvPicPr>
          <p:cNvPr id="4103" name="Picture 7" descr="广州期货"/>
          <p:cNvPicPr>
            <a:picLocks noChangeAspect="1" noChangeArrowheads="1"/>
          </p:cNvPicPr>
          <p:nvPr/>
        </p:nvPicPr>
        <p:blipFill>
          <a:blip r:embed="rId3"/>
          <a:srcRect t="67168" r="40666"/>
          <a:stretch>
            <a:fillRect/>
          </a:stretch>
        </p:blipFill>
        <p:spPr bwMode="auto">
          <a:xfrm>
            <a:off x="322263" y="187325"/>
            <a:ext cx="1838325" cy="647700"/>
          </a:xfrm>
          <a:prstGeom prst="rect">
            <a:avLst/>
          </a:prstGeom>
          <a:noFill/>
          <a:ln w="9525">
            <a:noFill/>
            <a:miter lim="800000"/>
            <a:headEnd/>
            <a:tailEnd/>
          </a:ln>
        </p:spPr>
      </p:pic>
      <p:sp>
        <p:nvSpPr>
          <p:cNvPr id="8" name="TextBox 7"/>
          <p:cNvSpPr txBox="1"/>
          <p:nvPr/>
        </p:nvSpPr>
        <p:spPr>
          <a:xfrm>
            <a:off x="928662" y="1785926"/>
            <a:ext cx="6340197" cy="707886"/>
          </a:xfrm>
          <a:prstGeom prst="rect">
            <a:avLst/>
          </a:prstGeom>
          <a:noFill/>
        </p:spPr>
        <p:txBody>
          <a:bodyPr wrap="none" rtlCol="0">
            <a:spAutoFit/>
          </a:bodyPr>
          <a:lstStyle/>
          <a:p>
            <a:r>
              <a:rPr lang="zh-CN" altLang="en-US" sz="4000" dirty="0" smtClean="0">
                <a:solidFill>
                  <a:schemeClr val="bg1"/>
                </a:solidFill>
                <a:latin typeface="+mj-ea"/>
                <a:ea typeface="+mj-ea"/>
              </a:rPr>
              <a:t>煤炭企业参与期货市场解读</a:t>
            </a:r>
            <a:endParaRPr lang="zh-CN" altLang="en-US" sz="4000" dirty="0">
              <a:solidFill>
                <a:schemeClr val="bg1"/>
              </a:solidFill>
              <a:latin typeface="+mj-ea"/>
              <a:ea typeface="+mj-ea"/>
            </a:endParaRPr>
          </a:p>
        </p:txBody>
      </p:sp>
    </p:spTree>
  </p:cSld>
  <p:clrMapOvr>
    <a:masterClrMapping/>
  </p:clrMapOvr>
  <p:transition advTm="1603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p:cNvGrpSpPr>
            <a:grpSpLocks/>
          </p:cNvGrpSpPr>
          <p:nvPr/>
        </p:nvGrpSpPr>
        <p:grpSpPr bwMode="auto">
          <a:xfrm>
            <a:off x="1143000" y="1285875"/>
            <a:ext cx="2857500" cy="2397125"/>
            <a:chOff x="862013" y="3763963"/>
            <a:chExt cx="2028825" cy="2182812"/>
          </a:xfrm>
        </p:grpSpPr>
        <p:sp>
          <p:nvSpPr>
            <p:cNvPr id="2" name="AutoShape 4"/>
            <p:cNvSpPr>
              <a:spLocks noChangeArrowheads="1"/>
            </p:cNvSpPr>
            <p:nvPr/>
          </p:nvSpPr>
          <p:spPr bwMode="gray">
            <a:xfrm rot="5400000">
              <a:off x="785742" y="3841680"/>
              <a:ext cx="2181366" cy="2028825"/>
            </a:xfrm>
            <a:prstGeom prst="roundRect">
              <a:avLst>
                <a:gd name="adj" fmla="val 19894"/>
              </a:avLst>
            </a:prstGeom>
            <a:gradFill rotWithShape="1">
              <a:gsLst>
                <a:gs pos="0">
                  <a:schemeClr val="bg1">
                    <a:gamma/>
                    <a:shade val="78824"/>
                    <a:invGamma/>
                    <a:alpha val="98000"/>
                  </a:schemeClr>
                </a:gs>
                <a:gs pos="50000">
                  <a:schemeClr val="bg1"/>
                </a:gs>
                <a:gs pos="100000">
                  <a:schemeClr val="bg1">
                    <a:gamma/>
                    <a:shade val="78824"/>
                    <a:invGamma/>
                    <a:alpha val="98000"/>
                  </a:schemeClr>
                </a:gs>
              </a:gsLst>
              <a:lin ang="5400000" scaled="1"/>
            </a:gradFill>
            <a:ln w="38100" algn="ctr">
              <a:solidFill>
                <a:srgbClr val="DDDDDD"/>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25623" name="Freeform 5"/>
            <p:cNvSpPr>
              <a:spLocks/>
            </p:cNvSpPr>
            <p:nvPr/>
          </p:nvSpPr>
          <p:spPr bwMode="gray">
            <a:xfrm>
              <a:off x="873125" y="3763963"/>
              <a:ext cx="2006600" cy="481012"/>
            </a:xfrm>
            <a:custGeom>
              <a:avLst/>
              <a:gdLst>
                <a:gd name="T0" fmla="*/ 2147483647 w 1270"/>
                <a:gd name="T1" fmla="*/ 2147483647 h 303"/>
                <a:gd name="T2" fmla="*/ 2147483647 w 1270"/>
                <a:gd name="T3" fmla="*/ 2147483647 h 303"/>
                <a:gd name="T4" fmla="*/ 2147483647 w 1270"/>
                <a:gd name="T5" fmla="*/ 2147483647 h 303"/>
                <a:gd name="T6" fmla="*/ 2147483647 w 1270"/>
                <a:gd name="T7" fmla="*/ 2147483647 h 303"/>
                <a:gd name="T8" fmla="*/ 2147483647 w 1270"/>
                <a:gd name="T9" fmla="*/ 2147483647 h 303"/>
                <a:gd name="T10" fmla="*/ 2147483647 w 1270"/>
                <a:gd name="T11" fmla="*/ 2147483647 h 303"/>
                <a:gd name="T12" fmla="*/ 2147483647 w 1270"/>
                <a:gd name="T13" fmla="*/ 2147483647 h 303"/>
                <a:gd name="T14" fmla="*/ 2147483647 w 1270"/>
                <a:gd name="T15" fmla="*/ 2147483647 h 303"/>
                <a:gd name="T16" fmla="*/ 2147483647 w 1270"/>
                <a:gd name="T17" fmla="*/ 2147483647 h 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0"/>
                <a:gd name="T28" fmla="*/ 0 h 303"/>
                <a:gd name="T29" fmla="*/ 1270 w 1270"/>
                <a:gd name="T30" fmla="*/ 303 h 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0" h="303">
                  <a:moveTo>
                    <a:pt x="5" y="303"/>
                  </a:moveTo>
                  <a:cubicBezTo>
                    <a:pt x="5" y="303"/>
                    <a:pt x="0" y="253"/>
                    <a:pt x="21" y="177"/>
                  </a:cubicBezTo>
                  <a:cubicBezTo>
                    <a:pt x="48" y="130"/>
                    <a:pt x="69" y="44"/>
                    <a:pt x="172" y="22"/>
                  </a:cubicBezTo>
                  <a:cubicBezTo>
                    <a:pt x="275" y="0"/>
                    <a:pt x="235" y="13"/>
                    <a:pt x="361" y="11"/>
                  </a:cubicBezTo>
                  <a:cubicBezTo>
                    <a:pt x="487" y="9"/>
                    <a:pt x="813" y="12"/>
                    <a:pt x="932" y="12"/>
                  </a:cubicBezTo>
                  <a:cubicBezTo>
                    <a:pt x="1050" y="12"/>
                    <a:pt x="998" y="2"/>
                    <a:pt x="1070" y="14"/>
                  </a:cubicBezTo>
                  <a:cubicBezTo>
                    <a:pt x="1143" y="26"/>
                    <a:pt x="1215" y="84"/>
                    <a:pt x="1260" y="189"/>
                  </a:cubicBezTo>
                  <a:cubicBezTo>
                    <a:pt x="1270" y="262"/>
                    <a:pt x="1266" y="302"/>
                    <a:pt x="1266" y="302"/>
                  </a:cubicBezTo>
                  <a:lnTo>
                    <a:pt x="5" y="303"/>
                  </a:lnTo>
                  <a:close/>
                </a:path>
              </a:pathLst>
            </a:custGeom>
            <a:solidFill>
              <a:schemeClr val="accent2">
                <a:alpha val="50195"/>
              </a:schemeClr>
            </a:solidFill>
            <a:ln w="38100">
              <a:noFill/>
              <a:round/>
              <a:headEnd/>
              <a:tailEnd/>
            </a:ln>
          </p:spPr>
          <p:txBody>
            <a:bodyPr wrap="none" anchor="ctr"/>
            <a:lstStyle/>
            <a:p>
              <a:endParaRPr lang="zh-CN" altLang="en-US"/>
            </a:p>
          </p:txBody>
        </p:sp>
        <p:sp>
          <p:nvSpPr>
            <p:cNvPr id="25624" name="Rectangle 6"/>
            <p:cNvSpPr>
              <a:spLocks noChangeArrowheads="1"/>
            </p:cNvSpPr>
            <p:nvPr/>
          </p:nvSpPr>
          <p:spPr bwMode="gray">
            <a:xfrm>
              <a:off x="1136650" y="3851275"/>
              <a:ext cx="1579278" cy="369332"/>
            </a:xfrm>
            <a:prstGeom prst="rect">
              <a:avLst/>
            </a:prstGeom>
            <a:noFill/>
            <a:ln w="9525" algn="ctr">
              <a:noFill/>
              <a:miter lim="800000"/>
              <a:headEnd/>
              <a:tailEnd/>
            </a:ln>
          </p:spPr>
          <p:txBody>
            <a:bodyPr wrap="none">
              <a:spAutoFit/>
            </a:bodyPr>
            <a:lstStyle/>
            <a:p>
              <a:r>
                <a:rPr lang="zh-CN" altLang="en-US">
                  <a:solidFill>
                    <a:srgbClr val="1C1C1C"/>
                  </a:solidFill>
                  <a:latin typeface="Calibri" pitchFamily="34" charset="0"/>
                </a:rPr>
                <a:t>期货头寸获利</a:t>
              </a:r>
              <a:endParaRPr lang="en-US" altLang="zh-CN">
                <a:solidFill>
                  <a:srgbClr val="1C1C1C"/>
                </a:solidFill>
                <a:latin typeface="Calibri" pitchFamily="34" charset="0"/>
              </a:endParaRPr>
            </a:p>
          </p:txBody>
        </p:sp>
        <p:sp>
          <p:nvSpPr>
            <p:cNvPr id="25625" name="Text Box 7"/>
            <p:cNvSpPr txBox="1">
              <a:spLocks noChangeArrowheads="1"/>
            </p:cNvSpPr>
            <p:nvPr/>
          </p:nvSpPr>
          <p:spPr bwMode="gray">
            <a:xfrm>
              <a:off x="862013" y="4441825"/>
              <a:ext cx="2011362" cy="1345248"/>
            </a:xfrm>
            <a:prstGeom prst="rect">
              <a:avLst/>
            </a:prstGeom>
            <a:noFill/>
            <a:ln w="9525" algn="ctr">
              <a:noFill/>
              <a:miter lim="800000"/>
              <a:headEnd/>
              <a:tailEnd/>
            </a:ln>
          </p:spPr>
          <p:txBody>
            <a:bodyPr>
              <a:spAutoFit/>
            </a:bodyPr>
            <a:lstStyle/>
            <a:p>
              <a:pPr eaLnBrk="0" hangingPunct="0"/>
              <a:r>
                <a:rPr lang="en-US" altLang="zh-CN">
                  <a:solidFill>
                    <a:srgbClr val="1C1C1C"/>
                  </a:solidFill>
                  <a:latin typeface="Calibri" pitchFamily="34" charset="0"/>
                </a:rPr>
                <a:t>·</a:t>
              </a:r>
              <a:r>
                <a:rPr lang="zh-CN" altLang="en-US">
                  <a:solidFill>
                    <a:srgbClr val="1C1C1C"/>
                  </a:solidFill>
                  <a:latin typeface="Calibri" pitchFamily="34" charset="0"/>
                </a:rPr>
                <a:t>企业在期货市场上获利</a:t>
              </a:r>
              <a:endParaRPr lang="en-US" altLang="zh-CN">
                <a:solidFill>
                  <a:srgbClr val="1C1C1C"/>
                </a:solidFill>
                <a:latin typeface="Calibri" pitchFamily="34" charset="0"/>
              </a:endParaRPr>
            </a:p>
            <a:p>
              <a:pPr eaLnBrk="0" hangingPunct="0"/>
              <a:r>
                <a:rPr lang="en-US" altLang="zh-CN">
                  <a:solidFill>
                    <a:srgbClr val="1C1C1C"/>
                  </a:solidFill>
                  <a:latin typeface="Calibri" pitchFamily="34" charset="0"/>
                </a:rPr>
                <a:t>·</a:t>
              </a:r>
              <a:r>
                <a:rPr lang="zh-CN" altLang="en-US">
                  <a:solidFill>
                    <a:srgbClr val="1C1C1C"/>
                  </a:solidFill>
                  <a:latin typeface="Calibri" pitchFamily="34" charset="0"/>
                </a:rPr>
                <a:t>现货市场获得违约金</a:t>
              </a:r>
              <a:endParaRPr lang="en-US" altLang="zh-CN">
                <a:solidFill>
                  <a:srgbClr val="1C1C1C"/>
                </a:solidFill>
                <a:latin typeface="Calibri" pitchFamily="34" charset="0"/>
              </a:endParaRPr>
            </a:p>
            <a:p>
              <a:pPr eaLnBrk="0" hangingPunct="0"/>
              <a:r>
                <a:rPr lang="en-US" altLang="zh-CN">
                  <a:solidFill>
                    <a:srgbClr val="1C1C1C"/>
                  </a:solidFill>
                  <a:latin typeface="Calibri" pitchFamily="34" charset="0"/>
                </a:rPr>
                <a:t>·</a:t>
              </a:r>
              <a:r>
                <a:rPr lang="zh-CN" altLang="en-US">
                  <a:solidFill>
                    <a:srgbClr val="1C1C1C"/>
                  </a:solidFill>
                  <a:latin typeface="Calibri" pitchFamily="34" charset="0"/>
                </a:rPr>
                <a:t>期现双方皆盈利</a:t>
              </a:r>
              <a:endParaRPr lang="en-US" altLang="zh-CN">
                <a:solidFill>
                  <a:srgbClr val="1C1C1C"/>
                </a:solidFill>
                <a:latin typeface="Calibri" pitchFamily="34" charset="0"/>
              </a:endParaRPr>
            </a:p>
            <a:p>
              <a:pPr eaLnBrk="0" hangingPunct="0"/>
              <a:r>
                <a:rPr lang="en-US" altLang="zh-CN">
                  <a:solidFill>
                    <a:srgbClr val="1C1C1C"/>
                  </a:solidFill>
                  <a:latin typeface="Calibri" pitchFamily="34" charset="0"/>
                </a:rPr>
                <a:t>·</a:t>
              </a:r>
              <a:r>
                <a:rPr lang="zh-CN" altLang="en-US">
                  <a:solidFill>
                    <a:srgbClr val="1C1C1C"/>
                  </a:solidFill>
                  <a:latin typeface="Calibri" pitchFamily="34" charset="0"/>
                </a:rPr>
                <a:t>平仓获利了结</a:t>
              </a:r>
              <a:endParaRPr lang="en-US" altLang="zh-CN">
                <a:solidFill>
                  <a:srgbClr val="1C1C1C"/>
                </a:solidFill>
                <a:latin typeface="Calibri" pitchFamily="34" charset="0"/>
              </a:endParaRPr>
            </a:p>
          </p:txBody>
        </p:sp>
      </p:grpSp>
      <p:grpSp>
        <p:nvGrpSpPr>
          <p:cNvPr id="4" name="组合 23"/>
          <p:cNvGrpSpPr>
            <a:grpSpLocks/>
          </p:cNvGrpSpPr>
          <p:nvPr/>
        </p:nvGrpSpPr>
        <p:grpSpPr bwMode="auto">
          <a:xfrm>
            <a:off x="5143500" y="3762375"/>
            <a:ext cx="2928938" cy="2478088"/>
            <a:chOff x="6229377" y="3762375"/>
            <a:chExt cx="2028825" cy="2184568"/>
          </a:xfrm>
        </p:grpSpPr>
        <p:sp>
          <p:nvSpPr>
            <p:cNvPr id="6" name="AutoShape 8"/>
            <p:cNvSpPr>
              <a:spLocks noChangeArrowheads="1"/>
            </p:cNvSpPr>
            <p:nvPr/>
          </p:nvSpPr>
          <p:spPr bwMode="gray">
            <a:xfrm rot="5400000">
              <a:off x="6152905" y="3841646"/>
              <a:ext cx="2181769" cy="2028825"/>
            </a:xfrm>
            <a:prstGeom prst="roundRect">
              <a:avLst>
                <a:gd name="adj" fmla="val 19894"/>
              </a:avLst>
            </a:prstGeom>
            <a:gradFill rotWithShape="1">
              <a:gsLst>
                <a:gs pos="0">
                  <a:schemeClr val="bg1">
                    <a:gamma/>
                    <a:shade val="78824"/>
                    <a:invGamma/>
                    <a:alpha val="98000"/>
                  </a:schemeClr>
                </a:gs>
                <a:gs pos="50000">
                  <a:schemeClr val="bg1"/>
                </a:gs>
                <a:gs pos="100000">
                  <a:schemeClr val="bg1">
                    <a:gamma/>
                    <a:shade val="78824"/>
                    <a:invGamma/>
                    <a:alpha val="98000"/>
                  </a:schemeClr>
                </a:gs>
              </a:gsLst>
              <a:lin ang="5400000" scaled="1"/>
            </a:gradFill>
            <a:ln w="38100" algn="ctr">
              <a:solidFill>
                <a:srgbClr val="DDDDDD"/>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25619" name="Freeform 9"/>
            <p:cNvSpPr>
              <a:spLocks/>
            </p:cNvSpPr>
            <p:nvPr/>
          </p:nvSpPr>
          <p:spPr bwMode="gray">
            <a:xfrm>
              <a:off x="6245252" y="3762375"/>
              <a:ext cx="2001837" cy="481013"/>
            </a:xfrm>
            <a:custGeom>
              <a:avLst/>
              <a:gdLst>
                <a:gd name="T0" fmla="*/ 2147483647 w 1261"/>
                <a:gd name="T1" fmla="*/ 2147483647 h 303"/>
                <a:gd name="T2" fmla="*/ 2147483647 w 1261"/>
                <a:gd name="T3" fmla="*/ 2147483647 h 303"/>
                <a:gd name="T4" fmla="*/ 2147483647 w 1261"/>
                <a:gd name="T5" fmla="*/ 2147483647 h 303"/>
                <a:gd name="T6" fmla="*/ 2147483647 w 1261"/>
                <a:gd name="T7" fmla="*/ 2147483647 h 303"/>
                <a:gd name="T8" fmla="*/ 2147483647 w 1261"/>
                <a:gd name="T9" fmla="*/ 2147483647 h 303"/>
                <a:gd name="T10" fmla="*/ 2147483647 w 1261"/>
                <a:gd name="T11" fmla="*/ 2147483647 h 303"/>
                <a:gd name="T12" fmla="*/ 2147483647 w 1261"/>
                <a:gd name="T13" fmla="*/ 2147483647 h 303"/>
                <a:gd name="T14" fmla="*/ 2147483647 w 1261"/>
                <a:gd name="T15" fmla="*/ 2147483647 h 303"/>
                <a:gd name="T16" fmla="*/ 2147483647 w 1261"/>
                <a:gd name="T17" fmla="*/ 2147483647 h 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1"/>
                <a:gd name="T28" fmla="*/ 0 h 303"/>
                <a:gd name="T29" fmla="*/ 1261 w 1261"/>
                <a:gd name="T30" fmla="*/ 303 h 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1" h="303">
                  <a:moveTo>
                    <a:pt x="6" y="297"/>
                  </a:moveTo>
                  <a:cubicBezTo>
                    <a:pt x="6" y="297"/>
                    <a:pt x="0" y="225"/>
                    <a:pt x="18" y="174"/>
                  </a:cubicBezTo>
                  <a:cubicBezTo>
                    <a:pt x="36" y="123"/>
                    <a:pt x="105" y="45"/>
                    <a:pt x="171" y="30"/>
                  </a:cubicBezTo>
                  <a:cubicBezTo>
                    <a:pt x="237" y="15"/>
                    <a:pt x="227" y="16"/>
                    <a:pt x="352" y="13"/>
                  </a:cubicBezTo>
                  <a:cubicBezTo>
                    <a:pt x="477" y="10"/>
                    <a:pt x="804" y="10"/>
                    <a:pt x="922" y="10"/>
                  </a:cubicBezTo>
                  <a:cubicBezTo>
                    <a:pt x="1039" y="10"/>
                    <a:pt x="988" y="0"/>
                    <a:pt x="1061" y="12"/>
                  </a:cubicBezTo>
                  <a:cubicBezTo>
                    <a:pt x="1133" y="24"/>
                    <a:pt x="1206" y="83"/>
                    <a:pt x="1251" y="190"/>
                  </a:cubicBezTo>
                  <a:cubicBezTo>
                    <a:pt x="1261" y="263"/>
                    <a:pt x="1257" y="303"/>
                    <a:pt x="1257" y="303"/>
                  </a:cubicBezTo>
                  <a:lnTo>
                    <a:pt x="6" y="297"/>
                  </a:lnTo>
                  <a:close/>
                </a:path>
              </a:pathLst>
            </a:custGeom>
            <a:solidFill>
              <a:schemeClr val="accent1">
                <a:alpha val="50195"/>
              </a:schemeClr>
            </a:solidFill>
            <a:ln w="38100">
              <a:noFill/>
              <a:round/>
              <a:headEnd/>
              <a:tailEnd/>
            </a:ln>
          </p:spPr>
          <p:txBody>
            <a:bodyPr wrap="none" anchor="ctr"/>
            <a:lstStyle/>
            <a:p>
              <a:endParaRPr lang="zh-CN" altLang="en-US"/>
            </a:p>
          </p:txBody>
        </p:sp>
        <p:sp>
          <p:nvSpPr>
            <p:cNvPr id="25620" name="Rectangle 10"/>
            <p:cNvSpPr>
              <a:spLocks noChangeArrowheads="1"/>
            </p:cNvSpPr>
            <p:nvPr/>
          </p:nvSpPr>
          <p:spPr bwMode="gray">
            <a:xfrm>
              <a:off x="6504014" y="3851275"/>
              <a:ext cx="1579278" cy="369332"/>
            </a:xfrm>
            <a:prstGeom prst="rect">
              <a:avLst/>
            </a:prstGeom>
            <a:noFill/>
            <a:ln w="9525" algn="ctr">
              <a:noFill/>
              <a:miter lim="800000"/>
              <a:headEnd/>
              <a:tailEnd/>
            </a:ln>
          </p:spPr>
          <p:txBody>
            <a:bodyPr wrap="none">
              <a:spAutoFit/>
            </a:bodyPr>
            <a:lstStyle/>
            <a:p>
              <a:r>
                <a:rPr lang="zh-CN" altLang="en-US">
                  <a:solidFill>
                    <a:srgbClr val="1C1C1C"/>
                  </a:solidFill>
                  <a:latin typeface="Calibri" pitchFamily="34" charset="0"/>
                </a:rPr>
                <a:t>期货头寸亏损</a:t>
              </a:r>
              <a:endParaRPr lang="en-US" altLang="zh-CN">
                <a:solidFill>
                  <a:srgbClr val="1C1C1C"/>
                </a:solidFill>
                <a:latin typeface="Calibri" pitchFamily="34" charset="0"/>
              </a:endParaRPr>
            </a:p>
          </p:txBody>
        </p:sp>
        <p:sp>
          <p:nvSpPr>
            <p:cNvPr id="25621" name="Text Box 11"/>
            <p:cNvSpPr txBox="1">
              <a:spLocks noChangeArrowheads="1"/>
            </p:cNvSpPr>
            <p:nvPr/>
          </p:nvSpPr>
          <p:spPr bwMode="gray">
            <a:xfrm>
              <a:off x="6229377" y="4441825"/>
              <a:ext cx="2011362" cy="1302759"/>
            </a:xfrm>
            <a:prstGeom prst="rect">
              <a:avLst/>
            </a:prstGeom>
            <a:noFill/>
            <a:ln w="9525" algn="ctr">
              <a:noFill/>
              <a:miter lim="800000"/>
              <a:headEnd/>
              <a:tailEnd/>
            </a:ln>
          </p:spPr>
          <p:txBody>
            <a:bodyPr>
              <a:spAutoFit/>
            </a:bodyPr>
            <a:lstStyle/>
            <a:p>
              <a:pPr eaLnBrk="0" hangingPunct="0"/>
              <a:r>
                <a:rPr lang="en-US" altLang="zh-CN">
                  <a:solidFill>
                    <a:srgbClr val="1C1C1C"/>
                  </a:solidFill>
                  <a:latin typeface="Calibri" pitchFamily="34" charset="0"/>
                </a:rPr>
                <a:t>·</a:t>
              </a:r>
              <a:r>
                <a:rPr lang="zh-CN" altLang="en-US">
                  <a:solidFill>
                    <a:srgbClr val="1C1C1C"/>
                  </a:solidFill>
                  <a:latin typeface="Calibri" pitchFamily="34" charset="0"/>
                </a:rPr>
                <a:t>判断为下跌趋势则对企业有利，缩减头寸</a:t>
              </a:r>
              <a:endParaRPr lang="en-US" altLang="zh-CN">
                <a:solidFill>
                  <a:srgbClr val="1C1C1C"/>
                </a:solidFill>
                <a:latin typeface="Calibri" pitchFamily="34" charset="0"/>
              </a:endParaRPr>
            </a:p>
            <a:p>
              <a:pPr eaLnBrk="0" hangingPunct="0"/>
              <a:r>
                <a:rPr lang="en-US" altLang="zh-CN">
                  <a:solidFill>
                    <a:srgbClr val="1C1C1C"/>
                  </a:solidFill>
                  <a:latin typeface="Calibri" pitchFamily="34" charset="0"/>
                </a:rPr>
                <a:t>·</a:t>
              </a:r>
              <a:r>
                <a:rPr lang="zh-CN" altLang="en-US">
                  <a:solidFill>
                    <a:srgbClr val="1C1C1C"/>
                  </a:solidFill>
                  <a:latin typeface="Calibri" pitchFamily="34" charset="0"/>
                </a:rPr>
                <a:t>将违约金金额设为最大可承受亏损资金</a:t>
              </a:r>
              <a:endParaRPr lang="en-US" altLang="zh-CN">
                <a:solidFill>
                  <a:srgbClr val="1C1C1C"/>
                </a:solidFill>
                <a:latin typeface="Calibri" pitchFamily="34" charset="0"/>
              </a:endParaRPr>
            </a:p>
            <a:p>
              <a:pPr eaLnBrk="0" hangingPunct="0"/>
              <a:r>
                <a:rPr lang="en-US" altLang="zh-CN">
                  <a:solidFill>
                    <a:srgbClr val="1C1C1C"/>
                  </a:solidFill>
                  <a:latin typeface="Calibri" pitchFamily="34" charset="0"/>
                </a:rPr>
                <a:t>·</a:t>
              </a:r>
              <a:r>
                <a:rPr lang="zh-CN" altLang="en-US">
                  <a:solidFill>
                    <a:srgbClr val="1C1C1C"/>
                  </a:solidFill>
                  <a:latin typeface="Calibri" pitchFamily="34" charset="0"/>
                </a:rPr>
                <a:t>违约后择机平仓</a:t>
              </a:r>
              <a:endParaRPr lang="en-US" altLang="zh-CN">
                <a:solidFill>
                  <a:srgbClr val="1C1C1C"/>
                </a:solidFill>
                <a:latin typeface="Calibri" pitchFamily="34" charset="0"/>
              </a:endParaRPr>
            </a:p>
          </p:txBody>
        </p:sp>
      </p:grpSp>
      <p:grpSp>
        <p:nvGrpSpPr>
          <p:cNvPr id="5" name="组合 22"/>
          <p:cNvGrpSpPr>
            <a:grpSpLocks/>
          </p:cNvGrpSpPr>
          <p:nvPr/>
        </p:nvGrpSpPr>
        <p:grpSpPr bwMode="auto">
          <a:xfrm>
            <a:off x="5286375" y="1389063"/>
            <a:ext cx="2500313" cy="611187"/>
            <a:chOff x="6046814" y="1787525"/>
            <a:chExt cx="2382838" cy="538163"/>
          </a:xfrm>
        </p:grpSpPr>
        <p:grpSp>
          <p:nvGrpSpPr>
            <p:cNvPr id="7" name="Group 16"/>
            <p:cNvGrpSpPr>
              <a:grpSpLocks/>
            </p:cNvGrpSpPr>
            <p:nvPr/>
          </p:nvGrpSpPr>
          <p:grpSpPr bwMode="auto">
            <a:xfrm>
              <a:off x="6046814" y="1787525"/>
              <a:ext cx="2382838" cy="538163"/>
              <a:chOff x="2251" y="1126"/>
              <a:chExt cx="1501" cy="339"/>
            </a:xfrm>
          </p:grpSpPr>
          <p:sp>
            <p:nvSpPr>
              <p:cNvPr id="11" name="AutoShape 17"/>
              <p:cNvSpPr>
                <a:spLocks noChangeArrowheads="1"/>
              </p:cNvSpPr>
              <p:nvPr/>
            </p:nvSpPr>
            <p:spPr bwMode="gray">
              <a:xfrm>
                <a:off x="2251" y="1126"/>
                <a:ext cx="1501" cy="339"/>
              </a:xfrm>
              <a:prstGeom prst="roundRect">
                <a:avLst>
                  <a:gd name="adj" fmla="val 50000"/>
                </a:avLst>
              </a:prstGeom>
              <a:gradFill rotWithShape="1">
                <a:gsLst>
                  <a:gs pos="0">
                    <a:srgbClr val="EAEAEA">
                      <a:gamma/>
                      <a:shade val="36078"/>
                      <a:invGamma/>
                    </a:srgbClr>
                  </a:gs>
                  <a:gs pos="50000">
                    <a:srgbClr val="EAEAEA"/>
                  </a:gs>
                  <a:gs pos="100000">
                    <a:srgbClr val="EAEAEA">
                      <a:gamma/>
                      <a:shade val="36078"/>
                      <a:invGamma/>
                    </a:srgbClr>
                  </a:gs>
                </a:gsLst>
                <a:lin ang="5400000" scaled="1"/>
              </a:gradFill>
              <a:ln w="9525" algn="ctr">
                <a:noFill/>
                <a:round/>
                <a:headEnd/>
                <a:tailEnd/>
              </a:ln>
              <a:effectLst>
                <a:outerShdw dist="40161" dir="4293903" algn="ctr" rotWithShape="0">
                  <a:srgbClr val="FFFFCC">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sp>
            <p:nvSpPr>
              <p:cNvPr id="12" name="AutoShape 18"/>
              <p:cNvSpPr>
                <a:spLocks noChangeArrowheads="1"/>
              </p:cNvSpPr>
              <p:nvPr/>
            </p:nvSpPr>
            <p:spPr bwMode="gray">
              <a:xfrm>
                <a:off x="2269" y="1145"/>
                <a:ext cx="1465" cy="303"/>
              </a:xfrm>
              <a:prstGeom prst="roundRect">
                <a:avLst>
                  <a:gd name="adj" fmla="val 50000"/>
                </a:avLst>
              </a:prstGeom>
              <a:gradFill rotWithShape="1">
                <a:gsLst>
                  <a:gs pos="0">
                    <a:schemeClr val="accent1">
                      <a:alpha val="89999"/>
                    </a:schemeClr>
                  </a:gs>
                  <a:gs pos="50000">
                    <a:schemeClr val="accent1">
                      <a:gamma/>
                      <a:tint val="33725"/>
                      <a:invGamma/>
                    </a:schemeClr>
                  </a:gs>
                  <a:gs pos="100000">
                    <a:schemeClr val="accent1">
                      <a:alpha val="89999"/>
                    </a:schemeClr>
                  </a:gs>
                </a:gsLst>
                <a:lin ang="0" scaled="1"/>
              </a:gradFill>
              <a:ln w="9525" algn="ctr">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25615" name="Rectangle 19"/>
            <p:cNvSpPr>
              <a:spLocks noChangeArrowheads="1"/>
            </p:cNvSpPr>
            <p:nvPr/>
          </p:nvSpPr>
          <p:spPr bwMode="gray">
            <a:xfrm>
              <a:off x="6643702" y="1857375"/>
              <a:ext cx="1114409" cy="369332"/>
            </a:xfrm>
            <a:prstGeom prst="rect">
              <a:avLst/>
            </a:prstGeom>
            <a:noFill/>
            <a:ln w="9525" algn="ctr">
              <a:noFill/>
              <a:miter lim="800000"/>
              <a:headEnd/>
              <a:tailEnd/>
            </a:ln>
          </p:spPr>
          <p:txBody>
            <a:bodyPr wrap="none">
              <a:spAutoFit/>
            </a:bodyPr>
            <a:lstStyle/>
            <a:p>
              <a:r>
                <a:rPr lang="zh-CN" altLang="en-US">
                  <a:solidFill>
                    <a:srgbClr val="1C1C1C"/>
                  </a:solidFill>
                  <a:latin typeface="Calibri" pitchFamily="34" charset="0"/>
                </a:rPr>
                <a:t>价格下跌</a:t>
              </a:r>
              <a:endParaRPr lang="en-US" altLang="zh-CN">
                <a:solidFill>
                  <a:srgbClr val="1C1C1C"/>
                </a:solidFill>
                <a:latin typeface="Calibri" pitchFamily="34" charset="0"/>
              </a:endParaRPr>
            </a:p>
          </p:txBody>
        </p:sp>
      </p:grpSp>
      <p:grpSp>
        <p:nvGrpSpPr>
          <p:cNvPr id="8" name="组合 19"/>
          <p:cNvGrpSpPr>
            <a:grpSpLocks/>
          </p:cNvGrpSpPr>
          <p:nvPr/>
        </p:nvGrpSpPr>
        <p:grpSpPr bwMode="auto">
          <a:xfrm>
            <a:off x="1357313" y="5462588"/>
            <a:ext cx="2527300" cy="609600"/>
            <a:chOff x="730250" y="1787525"/>
            <a:chExt cx="2384425" cy="538163"/>
          </a:xfrm>
        </p:grpSpPr>
        <p:grpSp>
          <p:nvGrpSpPr>
            <p:cNvPr id="9" name="Group 24"/>
            <p:cNvGrpSpPr>
              <a:grpSpLocks/>
            </p:cNvGrpSpPr>
            <p:nvPr/>
          </p:nvGrpSpPr>
          <p:grpSpPr bwMode="auto">
            <a:xfrm>
              <a:off x="730250" y="1787525"/>
              <a:ext cx="2384425" cy="538163"/>
              <a:chOff x="555" y="1126"/>
              <a:chExt cx="1502" cy="339"/>
            </a:xfrm>
          </p:grpSpPr>
          <p:sp>
            <p:nvSpPr>
              <p:cNvPr id="15" name="AutoShape 25"/>
              <p:cNvSpPr>
                <a:spLocks noChangeArrowheads="1"/>
              </p:cNvSpPr>
              <p:nvPr/>
            </p:nvSpPr>
            <p:spPr bwMode="gray">
              <a:xfrm>
                <a:off x="555" y="1126"/>
                <a:ext cx="1502" cy="339"/>
              </a:xfrm>
              <a:prstGeom prst="roundRect">
                <a:avLst>
                  <a:gd name="adj" fmla="val 50000"/>
                </a:avLst>
              </a:prstGeom>
              <a:gradFill rotWithShape="1">
                <a:gsLst>
                  <a:gs pos="0">
                    <a:schemeClr val="accent2">
                      <a:gamma/>
                      <a:shade val="36078"/>
                      <a:invGamma/>
                    </a:schemeClr>
                  </a:gs>
                  <a:gs pos="50000">
                    <a:schemeClr val="accent2"/>
                  </a:gs>
                  <a:gs pos="100000">
                    <a:schemeClr val="accent2">
                      <a:gamma/>
                      <a:shade val="36078"/>
                      <a:invGamma/>
                    </a:schemeClr>
                  </a:gs>
                </a:gsLst>
                <a:lin ang="5400000" scaled="1"/>
              </a:gradFill>
              <a:ln w="9525" algn="ctr">
                <a:noFill/>
                <a:round/>
                <a:headEnd/>
                <a:tailEnd/>
              </a:ln>
              <a:effectLst>
                <a:outerShdw dist="40161" dir="4293903" algn="ctr" rotWithShape="0">
                  <a:srgbClr val="FFFFCC">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sp>
            <p:nvSpPr>
              <p:cNvPr id="16" name="AutoShape 26"/>
              <p:cNvSpPr>
                <a:spLocks noChangeArrowheads="1"/>
              </p:cNvSpPr>
              <p:nvPr/>
            </p:nvSpPr>
            <p:spPr bwMode="gray">
              <a:xfrm>
                <a:off x="574" y="1145"/>
                <a:ext cx="1464" cy="303"/>
              </a:xfrm>
              <a:prstGeom prst="roundRect">
                <a:avLst>
                  <a:gd name="adj" fmla="val 50000"/>
                </a:avLst>
              </a:prstGeom>
              <a:gradFill rotWithShape="1">
                <a:gsLst>
                  <a:gs pos="0">
                    <a:schemeClr val="accent2">
                      <a:alpha val="89999"/>
                    </a:schemeClr>
                  </a:gs>
                  <a:gs pos="50000">
                    <a:schemeClr val="accent2">
                      <a:gamma/>
                      <a:tint val="33725"/>
                      <a:invGamma/>
                    </a:schemeClr>
                  </a:gs>
                  <a:gs pos="100000">
                    <a:schemeClr val="accent2">
                      <a:alpha val="89999"/>
                    </a:schemeClr>
                  </a:gs>
                </a:gsLst>
                <a:lin ang="0" scaled="1"/>
              </a:gradFill>
              <a:ln w="9525" algn="ctr">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25611" name="Rectangle 27"/>
            <p:cNvSpPr>
              <a:spLocks noChangeArrowheads="1"/>
            </p:cNvSpPr>
            <p:nvPr/>
          </p:nvSpPr>
          <p:spPr bwMode="gray">
            <a:xfrm>
              <a:off x="1314451" y="1857375"/>
              <a:ext cx="1114409" cy="369332"/>
            </a:xfrm>
            <a:prstGeom prst="rect">
              <a:avLst/>
            </a:prstGeom>
            <a:noFill/>
            <a:ln w="9525" algn="ctr">
              <a:noFill/>
              <a:miter lim="800000"/>
              <a:headEnd/>
              <a:tailEnd/>
            </a:ln>
          </p:spPr>
          <p:txBody>
            <a:bodyPr wrap="none">
              <a:spAutoFit/>
            </a:bodyPr>
            <a:lstStyle/>
            <a:p>
              <a:r>
                <a:rPr lang="zh-CN" altLang="en-US">
                  <a:solidFill>
                    <a:srgbClr val="1C1C1C"/>
                  </a:solidFill>
                  <a:latin typeface="Calibri" pitchFamily="34" charset="0"/>
                </a:rPr>
                <a:t>价格上涨</a:t>
              </a:r>
              <a:endParaRPr lang="en-US" altLang="zh-CN">
                <a:solidFill>
                  <a:srgbClr val="1C1C1C"/>
                </a:solidFill>
                <a:latin typeface="Calibri" pitchFamily="34" charset="0"/>
              </a:endParaRPr>
            </a:p>
          </p:txBody>
        </p:sp>
      </p:grpSp>
      <p:sp>
        <p:nvSpPr>
          <p:cNvPr id="18" name="AutoShape 28"/>
          <p:cNvSpPr>
            <a:spLocks noChangeArrowheads="1"/>
          </p:cNvSpPr>
          <p:nvPr/>
        </p:nvSpPr>
        <p:spPr bwMode="gray">
          <a:xfrm rot="10800000" flipV="1">
            <a:off x="1571625" y="3843338"/>
            <a:ext cx="1981200" cy="1371600"/>
          </a:xfrm>
          <a:prstGeom prst="triangle">
            <a:avLst>
              <a:gd name="adj" fmla="val 50000"/>
            </a:avLst>
          </a:prstGeom>
          <a:gradFill rotWithShape="1">
            <a:gsLst>
              <a:gs pos="0">
                <a:schemeClr val="accent2"/>
              </a:gs>
              <a:gs pos="100000">
                <a:schemeClr val="accent2">
                  <a:gamma/>
                  <a:tint val="0"/>
                  <a:invGamma/>
                </a:schemeClr>
              </a:gs>
            </a:gsLst>
            <a:lin ang="5400000" scaled="1"/>
          </a:gra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9" name="AutoShape 29"/>
          <p:cNvSpPr>
            <a:spLocks noChangeArrowheads="1"/>
          </p:cNvSpPr>
          <p:nvPr/>
        </p:nvSpPr>
        <p:spPr bwMode="gray">
          <a:xfrm flipV="1">
            <a:off x="5519738" y="2271713"/>
            <a:ext cx="1981200" cy="1371600"/>
          </a:xfrm>
          <a:prstGeom prst="triangle">
            <a:avLst>
              <a:gd name="adj" fmla="val 50000"/>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22" name="Rectangle 2"/>
          <p:cNvSpPr txBox="1">
            <a:spLocks noChangeArrowheads="1"/>
          </p:cNvSpPr>
          <p:nvPr/>
        </p:nvSpPr>
        <p:spPr bwMode="auto">
          <a:xfrm>
            <a:off x="1116013" y="44450"/>
            <a:ext cx="7993062" cy="563563"/>
          </a:xfrm>
          <a:prstGeom prst="rect">
            <a:avLst/>
          </a:prstGeom>
          <a:noFill/>
          <a:ln w="9525">
            <a:noFill/>
            <a:miter lim="800000"/>
            <a:headEnd/>
            <a:tailEnd/>
          </a:ln>
        </p:spPr>
        <p:txBody>
          <a:bodyPr anchor="ctr"/>
          <a:lstStyle/>
          <a:p>
            <a:pPr>
              <a:defRPr/>
            </a:pPr>
            <a:r>
              <a:rPr lang="zh-CN" altLang="en-US" sz="2400" kern="0" dirty="0">
                <a:solidFill>
                  <a:schemeClr val="bg1"/>
                </a:solidFill>
                <a:latin typeface="+mj-lt"/>
                <a:ea typeface="+mj-ea"/>
                <a:cs typeface="+mj-cs"/>
              </a:rPr>
              <a:t>企业经营案例</a:t>
            </a:r>
          </a:p>
        </p:txBody>
      </p:sp>
      <p:sp>
        <p:nvSpPr>
          <p:cNvPr id="25" name="Rectangle 2"/>
          <p:cNvSpPr txBox="1">
            <a:spLocks noChangeArrowheads="1"/>
          </p:cNvSpPr>
          <p:nvPr/>
        </p:nvSpPr>
        <p:spPr bwMode="auto">
          <a:xfrm>
            <a:off x="457200" y="274638"/>
            <a:ext cx="8229600" cy="868362"/>
          </a:xfrm>
          <a:prstGeom prst="rect">
            <a:avLst/>
          </a:prstGeom>
          <a:noFill/>
          <a:ln w="9525">
            <a:noFill/>
            <a:miter lim="800000"/>
            <a:headEnd/>
            <a:tailEnd/>
          </a:ln>
          <a:effectLst/>
        </p:spPr>
        <p:txBody>
          <a:bodyPr anchor="ctr"/>
          <a:lstStyle/>
          <a:p>
            <a:pPr>
              <a:defRPr/>
            </a:pPr>
            <a:endParaRPr lang="zh-CN" altLang="en-US" sz="2400" kern="0" dirty="0">
              <a:latin typeface="黑体" pitchFamily="2" charset="-122"/>
              <a:ea typeface="黑体" pitchFamily="2" charset="-122"/>
            </a:endParaRPr>
          </a:p>
        </p:txBody>
      </p:sp>
      <p:sp>
        <p:nvSpPr>
          <p:cNvPr id="26" name="矩形 25"/>
          <p:cNvSpPr/>
          <p:nvPr/>
        </p:nvSpPr>
        <p:spPr>
          <a:xfrm>
            <a:off x="357158" y="500042"/>
            <a:ext cx="6991016" cy="461665"/>
          </a:xfrm>
          <a:prstGeom prst="rect">
            <a:avLst/>
          </a:prstGeom>
        </p:spPr>
        <p:txBody>
          <a:bodyPr wrap="none">
            <a:spAutoFit/>
          </a:bodyPr>
          <a:lstStyle/>
          <a:p>
            <a:pPr lvl="0">
              <a:defRPr/>
            </a:pPr>
            <a:r>
              <a:rPr lang="zh-CN" altLang="en-US" sz="2400" b="1" dirty="0" smtClean="0">
                <a:latin typeface="黑体" pitchFamily="49" charset="-122"/>
                <a:ea typeface="黑体" pitchFamily="49" charset="-122"/>
              </a:rPr>
              <a:t>一、动力煤期货的优势</a:t>
            </a:r>
            <a:r>
              <a:rPr lang="en-US" altLang="zh-CN" sz="2400" b="1" dirty="0" smtClean="0">
                <a:latin typeface="黑体" pitchFamily="49" charset="-122"/>
                <a:ea typeface="黑体" pitchFamily="49" charset="-122"/>
              </a:rPr>
              <a:t>——</a:t>
            </a:r>
            <a:r>
              <a:rPr lang="zh-CN" altLang="en-US" sz="2400" b="1" dirty="0" smtClean="0">
                <a:latin typeface="黑体" pitchFamily="49" charset="-122"/>
                <a:ea typeface="黑体" pitchFamily="49" charset="-122"/>
              </a:rPr>
              <a:t>锁定采购成本（买方）</a:t>
            </a:r>
            <a:endParaRPr lang="zh-CN" altLang="en-US" sz="2400" b="1" dirty="0">
              <a:latin typeface="黑体" pitchFamily="49" charset="-122"/>
              <a:ea typeface="黑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1000"/>
                            </p:stCondLst>
                            <p:childTnLst>
                              <p:par>
                                <p:cTn id="29" presetID="2" presetClass="entr" presetSubtype="1"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1214422"/>
            <a:ext cx="8262092" cy="1477328"/>
          </a:xfrm>
          <a:prstGeom prst="rect">
            <a:avLst/>
          </a:prstGeom>
          <a:noFill/>
        </p:spPr>
        <p:txBody>
          <a:bodyPr wrap="square" rtlCol="0">
            <a:spAutoFit/>
          </a:bodyPr>
          <a:lstStyle/>
          <a:p>
            <a:pPr>
              <a:lnSpc>
                <a:spcPct val="150000"/>
              </a:lnSpc>
            </a:pPr>
            <a:r>
              <a:rPr lang="zh-CN" altLang="en-US" sz="2000" dirty="0" smtClean="0">
                <a:latin typeface="华文细黑" pitchFamily="2" charset="-122"/>
                <a:ea typeface="华文细黑" pitchFamily="2" charset="-122"/>
              </a:rPr>
              <a:t>案例：</a:t>
            </a:r>
            <a:r>
              <a:rPr lang="en-US" altLang="zh-CN" sz="2000" dirty="0" smtClean="0">
                <a:latin typeface="华文细黑" pitchFamily="2" charset="-122"/>
                <a:ea typeface="华文细黑" pitchFamily="2" charset="-122"/>
              </a:rPr>
              <a:t>2013</a:t>
            </a:r>
            <a:r>
              <a:rPr lang="zh-CN" altLang="en-US" sz="2000" dirty="0" smtClean="0">
                <a:latin typeface="华文细黑" pitchFamily="2" charset="-122"/>
                <a:ea typeface="华文细黑" pitchFamily="2" charset="-122"/>
              </a:rPr>
              <a:t>年</a:t>
            </a:r>
            <a:r>
              <a:rPr lang="en-US" altLang="zh-CN" sz="2000" dirty="0" smtClean="0">
                <a:latin typeface="华文细黑" pitchFamily="2" charset="-122"/>
                <a:ea typeface="华文细黑" pitchFamily="2" charset="-122"/>
              </a:rPr>
              <a:t>10</a:t>
            </a:r>
            <a:r>
              <a:rPr lang="zh-CN" altLang="en-US" sz="2000" dirty="0" smtClean="0">
                <a:latin typeface="华文细黑" pitchFamily="2" charset="-122"/>
                <a:ea typeface="华文细黑" pitchFamily="2" charset="-122"/>
              </a:rPr>
              <a:t>月动力煤价格为</a:t>
            </a:r>
            <a:r>
              <a:rPr lang="en-US" altLang="zh-CN" sz="2000" dirty="0" smtClean="0">
                <a:latin typeface="华文细黑" pitchFamily="2" charset="-122"/>
                <a:ea typeface="华文细黑" pitchFamily="2" charset="-122"/>
              </a:rPr>
              <a:t>600</a:t>
            </a:r>
            <a:r>
              <a:rPr lang="zh-CN" altLang="en-US" sz="2000" dirty="0" smtClean="0">
                <a:latin typeface="华文细黑" pitchFamily="2" charset="-122"/>
                <a:ea typeface="华文细黑" pitchFamily="2" charset="-122"/>
              </a:rPr>
              <a:t>元</a:t>
            </a:r>
            <a:r>
              <a:rPr lang="en-US" altLang="zh-CN" sz="2000" dirty="0" smtClean="0">
                <a:latin typeface="华文细黑" pitchFamily="2" charset="-122"/>
                <a:ea typeface="华文细黑" pitchFamily="2" charset="-122"/>
              </a:rPr>
              <a:t>/</a:t>
            </a:r>
            <a:r>
              <a:rPr lang="zh-CN" altLang="en-US" sz="2000" dirty="0" smtClean="0">
                <a:latin typeface="华文细黑" pitchFamily="2" charset="-122"/>
                <a:ea typeface="华文细黑" pitchFamily="2" charset="-122"/>
              </a:rPr>
              <a:t>吨，某煤炭进口商根据多年的经验，认为该价格未来存在下降的风险，希望采取一定措施将销售收入锁定。</a:t>
            </a:r>
            <a:endParaRPr lang="zh-CN" altLang="en-US" sz="2000" dirty="0">
              <a:latin typeface="华文细黑" pitchFamily="2" charset="-122"/>
              <a:ea typeface="华文细黑" pitchFamily="2" charset="-122"/>
            </a:endParaRPr>
          </a:p>
        </p:txBody>
      </p:sp>
      <p:sp>
        <p:nvSpPr>
          <p:cNvPr id="4" name="TextBox 3"/>
          <p:cNvSpPr txBox="1"/>
          <p:nvPr/>
        </p:nvSpPr>
        <p:spPr>
          <a:xfrm>
            <a:off x="357158" y="3429000"/>
            <a:ext cx="7500990" cy="14773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zh-CN" altLang="en-US" sz="2000" dirty="0" smtClean="0">
                <a:latin typeface="华文细黑" pitchFamily="2" charset="-122"/>
                <a:ea typeface="华文细黑" pitchFamily="2" charset="-122"/>
              </a:rPr>
              <a:t>措施</a:t>
            </a:r>
            <a:r>
              <a:rPr lang="en-US" altLang="zh-CN" sz="2000" dirty="0" smtClean="0">
                <a:latin typeface="华文细黑" pitchFamily="2" charset="-122"/>
                <a:ea typeface="华文细黑" pitchFamily="2" charset="-122"/>
              </a:rPr>
              <a:t>1</a:t>
            </a:r>
            <a:r>
              <a:rPr lang="zh-CN" altLang="en-US" sz="2000" dirty="0" smtClean="0">
                <a:latin typeface="华文细黑" pitchFamily="2" charset="-122"/>
                <a:ea typeface="华文细黑" pitchFamily="2" charset="-122"/>
              </a:rPr>
              <a:t>：按传统方式销售。</a:t>
            </a:r>
            <a:endParaRPr lang="en-US" altLang="zh-CN" sz="2000" dirty="0" smtClean="0">
              <a:latin typeface="华文细黑" pitchFamily="2" charset="-122"/>
              <a:ea typeface="华文细黑" pitchFamily="2" charset="-122"/>
            </a:endParaRPr>
          </a:p>
          <a:p>
            <a:pPr>
              <a:lnSpc>
                <a:spcPct val="150000"/>
              </a:lnSpc>
            </a:pPr>
            <a:endParaRPr lang="en-US" altLang="zh-CN" sz="2000" dirty="0">
              <a:latin typeface="华文细黑" pitchFamily="2" charset="-122"/>
              <a:ea typeface="华文细黑" pitchFamily="2" charset="-122"/>
            </a:endParaRPr>
          </a:p>
          <a:p>
            <a:pPr>
              <a:lnSpc>
                <a:spcPct val="150000"/>
              </a:lnSpc>
            </a:pPr>
            <a:r>
              <a:rPr lang="zh-CN" altLang="en-US" sz="2000" dirty="0">
                <a:latin typeface="华文细黑" pitchFamily="2" charset="-122"/>
                <a:ea typeface="华文细黑" pitchFamily="2" charset="-122"/>
              </a:rPr>
              <a:t>措施</a:t>
            </a:r>
            <a:r>
              <a:rPr lang="en-US" altLang="zh-CN" sz="2000" dirty="0">
                <a:latin typeface="华文细黑" pitchFamily="2" charset="-122"/>
                <a:ea typeface="华文细黑" pitchFamily="2" charset="-122"/>
              </a:rPr>
              <a:t>2</a:t>
            </a:r>
            <a:r>
              <a:rPr lang="zh-CN" altLang="en-US" sz="2000" dirty="0" smtClean="0">
                <a:latin typeface="华文细黑" pitchFamily="2" charset="-122"/>
                <a:ea typeface="华文细黑" pitchFamily="2" charset="-122"/>
              </a:rPr>
              <a:t>：卖出相应</a:t>
            </a:r>
            <a:r>
              <a:rPr lang="zh-CN" altLang="en-US" sz="2000" dirty="0">
                <a:latin typeface="华文细黑" pitchFamily="2" charset="-122"/>
                <a:ea typeface="华文细黑" pitchFamily="2" charset="-122"/>
              </a:rPr>
              <a:t>月份的期货合约。</a:t>
            </a:r>
          </a:p>
        </p:txBody>
      </p:sp>
      <p:sp>
        <p:nvSpPr>
          <p:cNvPr id="5" name="TextBox 4"/>
          <p:cNvSpPr txBox="1"/>
          <p:nvPr/>
        </p:nvSpPr>
        <p:spPr>
          <a:xfrm>
            <a:off x="357158" y="428604"/>
            <a:ext cx="6991016" cy="461665"/>
          </a:xfrm>
          <a:prstGeom prst="rect">
            <a:avLst/>
          </a:prstGeom>
          <a:noFill/>
        </p:spPr>
        <p:txBody>
          <a:bodyPr wrap="none" rtlCol="0">
            <a:spAutoFit/>
          </a:bodyPr>
          <a:lstStyle/>
          <a:p>
            <a:pPr>
              <a:defRPr/>
            </a:pPr>
            <a:r>
              <a:rPr lang="zh-CN" altLang="en-US" sz="2400" b="1" dirty="0" smtClean="0">
                <a:latin typeface="黑体" pitchFamily="49" charset="-122"/>
                <a:ea typeface="黑体" pitchFamily="49" charset="-122"/>
              </a:rPr>
              <a:t>一、动力煤期货的优势</a:t>
            </a:r>
            <a:r>
              <a:rPr lang="en-US" altLang="zh-CN" sz="2400" b="1" dirty="0" smtClean="0">
                <a:latin typeface="黑体" pitchFamily="49" charset="-122"/>
                <a:ea typeface="黑体" pitchFamily="49" charset="-122"/>
              </a:rPr>
              <a:t>——</a:t>
            </a:r>
            <a:r>
              <a:rPr lang="zh-CN" altLang="en-US" sz="2400" b="1" dirty="0" smtClean="0">
                <a:latin typeface="黑体" pitchFamily="49" charset="-122"/>
                <a:ea typeface="黑体" pitchFamily="49" charset="-122"/>
              </a:rPr>
              <a:t>锁定销售收入（卖方）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500306"/>
            <a:ext cx="8429684" cy="280621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zh-CN" altLang="en-US" sz="2000" dirty="0" smtClean="0">
                <a:latin typeface="华文细黑" pitchFamily="2" charset="-122"/>
                <a:ea typeface="华文细黑" pitchFamily="2" charset="-122"/>
              </a:rPr>
              <a:t>措施</a:t>
            </a:r>
            <a:r>
              <a:rPr lang="en-US" altLang="zh-CN" sz="2000" dirty="0" smtClean="0">
                <a:latin typeface="华文细黑" pitchFamily="2" charset="-122"/>
                <a:ea typeface="华文细黑" pitchFamily="2" charset="-122"/>
              </a:rPr>
              <a:t>1</a:t>
            </a:r>
            <a:r>
              <a:rPr lang="zh-CN" altLang="en-US" sz="2000" dirty="0" smtClean="0">
                <a:latin typeface="华文细黑" pitchFamily="2" charset="-122"/>
                <a:ea typeface="华文细黑" pitchFamily="2" charset="-122"/>
              </a:rPr>
              <a:t>：</a:t>
            </a:r>
            <a:endParaRPr lang="en-US" altLang="zh-CN" sz="2000" dirty="0" smtClean="0">
              <a:latin typeface="华文细黑" pitchFamily="2" charset="-122"/>
              <a:ea typeface="华文细黑" pitchFamily="2" charset="-122"/>
            </a:endParaRPr>
          </a:p>
          <a:p>
            <a:pPr>
              <a:lnSpc>
                <a:spcPct val="150000"/>
              </a:lnSpc>
              <a:buFont typeface="Arial" pitchFamily="34" charset="0"/>
              <a:buChar char="•"/>
            </a:pPr>
            <a:r>
              <a:rPr lang="zh-CN" altLang="en-US" sz="2000" dirty="0" smtClean="0">
                <a:latin typeface="华文细黑" pitchFamily="2" charset="-122"/>
                <a:ea typeface="华文细黑" pitchFamily="2" charset="-122"/>
              </a:rPr>
              <a:t>销售收入降低，成本一定的前提下，利润减少。</a:t>
            </a:r>
            <a:endParaRPr lang="en-US" altLang="zh-CN" sz="2000" dirty="0" smtClean="0">
              <a:latin typeface="华文细黑" pitchFamily="2" charset="-122"/>
              <a:ea typeface="华文细黑" pitchFamily="2" charset="-122"/>
            </a:endParaRPr>
          </a:p>
          <a:p>
            <a:pPr>
              <a:lnSpc>
                <a:spcPct val="150000"/>
              </a:lnSpc>
            </a:pPr>
            <a:endParaRPr lang="en-US" altLang="zh-CN" sz="2000" dirty="0" smtClean="0">
              <a:latin typeface="华文细黑" pitchFamily="2" charset="-122"/>
              <a:ea typeface="华文细黑" pitchFamily="2" charset="-122"/>
            </a:endParaRPr>
          </a:p>
          <a:p>
            <a:pPr>
              <a:lnSpc>
                <a:spcPct val="150000"/>
              </a:lnSpc>
            </a:pPr>
            <a:r>
              <a:rPr lang="zh-CN" altLang="en-US" sz="2000" dirty="0" smtClean="0">
                <a:latin typeface="华文细黑" pitchFamily="2" charset="-122"/>
                <a:ea typeface="华文细黑" pitchFamily="2" charset="-122"/>
              </a:rPr>
              <a:t>措施</a:t>
            </a:r>
            <a:r>
              <a:rPr lang="en-US" altLang="zh-CN" sz="2000" dirty="0" smtClean="0">
                <a:latin typeface="华文细黑" pitchFamily="2" charset="-122"/>
                <a:ea typeface="华文细黑" pitchFamily="2" charset="-122"/>
              </a:rPr>
              <a:t>2</a:t>
            </a:r>
            <a:r>
              <a:rPr lang="zh-CN" altLang="en-US" sz="2000" dirty="0" smtClean="0">
                <a:latin typeface="华文细黑" pitchFamily="2" charset="-122"/>
                <a:ea typeface="华文细黑" pitchFamily="2" charset="-122"/>
              </a:rPr>
              <a:t>：</a:t>
            </a:r>
            <a:endParaRPr lang="en-US" altLang="zh-CN" sz="2000" dirty="0" smtClean="0">
              <a:latin typeface="华文细黑" pitchFamily="2" charset="-122"/>
              <a:ea typeface="华文细黑" pitchFamily="2" charset="-122"/>
            </a:endParaRPr>
          </a:p>
          <a:p>
            <a:pPr>
              <a:lnSpc>
                <a:spcPct val="150000"/>
              </a:lnSpc>
              <a:buFont typeface="Arial" pitchFamily="34" charset="0"/>
              <a:buChar char="•"/>
            </a:pPr>
            <a:r>
              <a:rPr lang="zh-CN" altLang="en-US" sz="2000" dirty="0" smtClean="0">
                <a:latin typeface="华文细黑" pitchFamily="2" charset="-122"/>
                <a:ea typeface="华文细黑" pitchFamily="2" charset="-122"/>
              </a:rPr>
              <a:t>根据需要买入平仓或进入实物交割。</a:t>
            </a:r>
            <a:endParaRPr lang="en-US" altLang="zh-CN" sz="2000" dirty="0" smtClean="0">
              <a:latin typeface="华文细黑" pitchFamily="2" charset="-122"/>
              <a:ea typeface="华文细黑" pitchFamily="2" charset="-122"/>
            </a:endParaRPr>
          </a:p>
          <a:p>
            <a:pPr>
              <a:lnSpc>
                <a:spcPct val="150000"/>
              </a:lnSpc>
              <a:buFont typeface="Arial" pitchFamily="34" charset="0"/>
              <a:buChar char="•"/>
            </a:pPr>
            <a:r>
              <a:rPr lang="zh-CN" altLang="en-US" sz="2000" dirty="0" smtClean="0">
                <a:latin typeface="华文细黑" pitchFamily="2" charset="-122"/>
                <a:ea typeface="华文细黑" pitchFamily="2" charset="-122"/>
              </a:rPr>
              <a:t>降价促销，用期货上的盈利弥补现货上的亏损，提高市场占有率。</a:t>
            </a:r>
            <a:endParaRPr lang="zh-CN" altLang="en-US" sz="2000" dirty="0">
              <a:latin typeface="华文细黑" pitchFamily="2" charset="-122"/>
              <a:ea typeface="华文细黑" pitchFamily="2" charset="-122"/>
            </a:endParaRPr>
          </a:p>
        </p:txBody>
      </p:sp>
      <p:sp>
        <p:nvSpPr>
          <p:cNvPr id="3" name="矩形 2"/>
          <p:cNvSpPr/>
          <p:nvPr/>
        </p:nvSpPr>
        <p:spPr>
          <a:xfrm>
            <a:off x="214282" y="1428736"/>
            <a:ext cx="7461271" cy="400110"/>
          </a:xfrm>
          <a:prstGeom prst="rect">
            <a:avLst/>
          </a:prstGeom>
        </p:spPr>
        <p:txBody>
          <a:bodyPr wrap="square">
            <a:spAutoFit/>
          </a:bodyPr>
          <a:lstStyle/>
          <a:p>
            <a:r>
              <a:rPr lang="en-US" altLang="zh-CN" sz="2000" dirty="0" smtClean="0">
                <a:solidFill>
                  <a:srgbClr val="000000"/>
                </a:solidFill>
                <a:latin typeface="华文细黑" pitchFamily="2" charset="-122"/>
                <a:ea typeface="华文细黑" pitchFamily="2" charset="-122"/>
              </a:rPr>
              <a:t>12</a:t>
            </a:r>
            <a:r>
              <a:rPr lang="zh-CN" altLang="en-US" sz="2000" dirty="0" smtClean="0">
                <a:solidFill>
                  <a:srgbClr val="000000"/>
                </a:solidFill>
                <a:latin typeface="华文细黑" pitchFamily="2" charset="-122"/>
                <a:ea typeface="华文细黑" pitchFamily="2" charset="-122"/>
              </a:rPr>
              <a:t>月，动力煤原片价格为下跌至</a:t>
            </a:r>
            <a:r>
              <a:rPr lang="en-US" altLang="zh-CN" sz="2000" dirty="0" smtClean="0">
                <a:solidFill>
                  <a:srgbClr val="000000"/>
                </a:solidFill>
                <a:latin typeface="华文细黑" pitchFamily="2" charset="-122"/>
                <a:ea typeface="华文细黑" pitchFamily="2" charset="-122"/>
              </a:rPr>
              <a:t>500</a:t>
            </a:r>
            <a:r>
              <a:rPr lang="zh-CN" altLang="en-US" sz="2000" dirty="0" smtClean="0">
                <a:solidFill>
                  <a:srgbClr val="000000"/>
                </a:solidFill>
                <a:latin typeface="华文细黑" pitchFamily="2" charset="-122"/>
                <a:ea typeface="华文细黑" pitchFamily="2" charset="-122"/>
              </a:rPr>
              <a:t>元</a:t>
            </a:r>
            <a:r>
              <a:rPr lang="en-US" altLang="zh-CN" sz="2000" dirty="0" smtClean="0">
                <a:solidFill>
                  <a:srgbClr val="000000"/>
                </a:solidFill>
                <a:latin typeface="华文细黑" pitchFamily="2" charset="-122"/>
                <a:ea typeface="华文细黑" pitchFamily="2" charset="-122"/>
              </a:rPr>
              <a:t>/</a:t>
            </a:r>
            <a:r>
              <a:rPr lang="zh-CN" altLang="en-US" sz="2000" dirty="0" smtClean="0">
                <a:solidFill>
                  <a:srgbClr val="000000"/>
                </a:solidFill>
                <a:latin typeface="华文细黑" pitchFamily="2" charset="-122"/>
                <a:ea typeface="华文细黑" pitchFamily="2" charset="-122"/>
              </a:rPr>
              <a:t>吨</a:t>
            </a:r>
            <a:endParaRPr lang="zh-CN" altLang="en-US" sz="2000" dirty="0">
              <a:latin typeface="华文细黑" pitchFamily="2" charset="-122"/>
              <a:ea typeface="华文细黑" pitchFamily="2" charset="-122"/>
            </a:endParaRPr>
          </a:p>
        </p:txBody>
      </p:sp>
      <p:sp>
        <p:nvSpPr>
          <p:cNvPr id="5" name="标题 1"/>
          <p:cNvSpPr txBox="1">
            <a:spLocks/>
          </p:cNvSpPr>
          <p:nvPr/>
        </p:nvSpPr>
        <p:spPr>
          <a:xfrm>
            <a:off x="285720" y="428604"/>
            <a:ext cx="8229600" cy="65403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rPr>
              <a:t>一、动力煤期货的优势</a:t>
            </a:r>
            <a:r>
              <a:rPr kumimoji="0" lang="en-US" altLang="zh-CN" sz="2400" b="1"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rPr>
              <a:t>——</a:t>
            </a:r>
            <a:r>
              <a:rPr kumimoji="0" lang="zh-CN" altLang="en-US" sz="2400" b="1"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rPr>
              <a:t>锁定销售收入（卖方）</a:t>
            </a:r>
            <a:endParaRPr kumimoji="0" lang="zh-CN" altLang="en-US" sz="2400" b="1" i="0" u="none" strike="noStrike" kern="1200" cap="none" spc="0" normalizeH="0" baseline="0" noProof="0" dirty="0">
              <a:ln>
                <a:noFill/>
              </a:ln>
              <a:solidFill>
                <a:schemeClr val="tx1"/>
              </a:solidFill>
              <a:effectLst/>
              <a:uLnTx/>
              <a:uFillTx/>
              <a:latin typeface="黑体" pitchFamily="49" charset="-122"/>
              <a:ea typeface="黑体" pitchFamily="49" charset="-122"/>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28604"/>
            <a:ext cx="6991016" cy="461665"/>
          </a:xfrm>
          <a:prstGeom prst="rect">
            <a:avLst/>
          </a:prstGeom>
          <a:noFill/>
        </p:spPr>
        <p:txBody>
          <a:bodyPr wrap="none" rtlCol="0">
            <a:spAutoFit/>
          </a:bodyPr>
          <a:lstStyle/>
          <a:p>
            <a:pPr>
              <a:defRPr/>
            </a:pPr>
            <a:r>
              <a:rPr lang="zh-CN" altLang="en-US" sz="2400" b="1" dirty="0" smtClean="0">
                <a:latin typeface="黑体" pitchFamily="49" charset="-122"/>
                <a:ea typeface="黑体" pitchFamily="49" charset="-122"/>
              </a:rPr>
              <a:t>一、动力煤期货的优势</a:t>
            </a:r>
            <a:r>
              <a:rPr lang="en-US" altLang="zh-CN" sz="2400" b="1" dirty="0" smtClean="0">
                <a:latin typeface="黑体" pitchFamily="49" charset="-122"/>
                <a:ea typeface="黑体" pitchFamily="49" charset="-122"/>
              </a:rPr>
              <a:t>——</a:t>
            </a:r>
            <a:r>
              <a:rPr lang="zh-CN" altLang="en-US" sz="2400" b="1" dirty="0" smtClean="0">
                <a:latin typeface="黑体" pitchFamily="49" charset="-122"/>
                <a:ea typeface="黑体" pitchFamily="49" charset="-122"/>
              </a:rPr>
              <a:t>增加销售渠道（卖方）</a:t>
            </a:r>
          </a:p>
        </p:txBody>
      </p:sp>
      <p:sp>
        <p:nvSpPr>
          <p:cNvPr id="3" name="矩形 2"/>
          <p:cNvSpPr/>
          <p:nvPr/>
        </p:nvSpPr>
        <p:spPr>
          <a:xfrm>
            <a:off x="357158" y="1428736"/>
            <a:ext cx="8001056" cy="2554545"/>
          </a:xfrm>
          <a:prstGeom prst="rect">
            <a:avLst/>
          </a:prstGeom>
        </p:spPr>
        <p:txBody>
          <a:bodyPr wrap="square">
            <a:spAutoFit/>
          </a:bodyPr>
          <a:lstStyle/>
          <a:p>
            <a:r>
              <a:rPr lang="zh-CN" altLang="en-US" sz="2000" dirty="0" smtClean="0">
                <a:solidFill>
                  <a:srgbClr val="000000"/>
                </a:solidFill>
                <a:latin typeface="华文细黑" pitchFamily="2" charset="-122"/>
                <a:ea typeface="华文细黑" pitchFamily="2" charset="-122"/>
              </a:rPr>
              <a:t>定义</a:t>
            </a:r>
            <a:endParaRPr lang="en-US" altLang="zh-CN" sz="2000" dirty="0" smtClean="0">
              <a:solidFill>
                <a:srgbClr val="000000"/>
              </a:solidFill>
              <a:latin typeface="华文细黑" pitchFamily="2" charset="-122"/>
              <a:ea typeface="华文细黑" pitchFamily="2" charset="-122"/>
            </a:endParaRPr>
          </a:p>
          <a:p>
            <a:endParaRPr lang="en-US" altLang="zh-CN" sz="2000" dirty="0" smtClean="0">
              <a:solidFill>
                <a:srgbClr val="000000"/>
              </a:solidFill>
              <a:latin typeface="华文细黑" pitchFamily="2" charset="-122"/>
              <a:ea typeface="华文细黑" pitchFamily="2" charset="-122"/>
            </a:endParaRPr>
          </a:p>
          <a:p>
            <a:pPr>
              <a:lnSpc>
                <a:spcPct val="150000"/>
              </a:lnSpc>
            </a:pPr>
            <a:r>
              <a:rPr lang="zh-CN" altLang="en-US" sz="2000" dirty="0" smtClean="0">
                <a:solidFill>
                  <a:srgbClr val="000000"/>
                </a:solidFill>
                <a:latin typeface="华文细黑" pitchFamily="2" charset="-122"/>
                <a:ea typeface="华文细黑" pitchFamily="2" charset="-122"/>
              </a:rPr>
              <a:t>点价是期货交割的一种定价方式。即对某种远期交割的货物，不是直接确定其商品价格，而是只确定升贴水是多少；然后在约定的“点价期”内以国际上主要期货交易所（如</a:t>
            </a:r>
            <a:r>
              <a:rPr lang="en-US" altLang="zh-CN" sz="2000" dirty="0" smtClean="0">
                <a:solidFill>
                  <a:srgbClr val="000000"/>
                </a:solidFill>
                <a:latin typeface="华文细黑" pitchFamily="2" charset="-122"/>
                <a:ea typeface="华文细黑" pitchFamily="2" charset="-122"/>
              </a:rPr>
              <a:t>CBOT</a:t>
            </a:r>
            <a:r>
              <a:rPr lang="zh-CN" altLang="en-US" sz="2000" dirty="0" smtClean="0">
                <a:solidFill>
                  <a:srgbClr val="000000"/>
                </a:solidFill>
                <a:latin typeface="华文细黑" pitchFamily="2" charset="-122"/>
                <a:ea typeface="华文细黑" pitchFamily="2" charset="-122"/>
              </a:rPr>
              <a:t>或</a:t>
            </a:r>
            <a:r>
              <a:rPr lang="en-US" altLang="zh-CN" sz="2000" dirty="0" smtClean="0">
                <a:solidFill>
                  <a:srgbClr val="000000"/>
                </a:solidFill>
                <a:latin typeface="华文细黑" pitchFamily="2" charset="-122"/>
                <a:ea typeface="华文细黑" pitchFamily="2" charset="-122"/>
              </a:rPr>
              <a:t>LME</a:t>
            </a:r>
            <a:r>
              <a:rPr lang="zh-CN" altLang="en-US" sz="2000" dirty="0" smtClean="0">
                <a:solidFill>
                  <a:srgbClr val="000000"/>
                </a:solidFill>
                <a:latin typeface="华文细黑" pitchFamily="2" charset="-122"/>
                <a:ea typeface="华文细黑" pitchFamily="2" charset="-122"/>
              </a:rPr>
              <a:t>等）某日的期货价格作为点价的基价，加上约定的升贴水作为最终的结算价格。</a:t>
            </a:r>
          </a:p>
        </p:txBody>
      </p:sp>
      <p:sp>
        <p:nvSpPr>
          <p:cNvPr id="4" name="矩形 3"/>
          <p:cNvSpPr/>
          <p:nvPr/>
        </p:nvSpPr>
        <p:spPr>
          <a:xfrm>
            <a:off x="428596" y="4572008"/>
            <a:ext cx="7858180" cy="400110"/>
          </a:xfrm>
          <a:prstGeom prst="rect">
            <a:avLst/>
          </a:prstGeom>
        </p:spPr>
        <p:txBody>
          <a:bodyPr wrap="square">
            <a:spAutoFit/>
          </a:bodyPr>
          <a:lstStyle/>
          <a:p>
            <a:r>
              <a:rPr lang="zh-CN" altLang="en-US" sz="2000" b="1" dirty="0" smtClean="0">
                <a:solidFill>
                  <a:srgbClr val="000000"/>
                </a:solidFill>
                <a:latin typeface="华文细黑" pitchFamily="2" charset="-122"/>
                <a:ea typeface="华文细黑" pitchFamily="2" charset="-122"/>
              </a:rPr>
              <a:t>点价的关键：约定的合约、升贴水、点价期、基准价</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28604"/>
            <a:ext cx="6991016" cy="461665"/>
          </a:xfrm>
          <a:prstGeom prst="rect">
            <a:avLst/>
          </a:prstGeom>
          <a:noFill/>
        </p:spPr>
        <p:txBody>
          <a:bodyPr wrap="none" rtlCol="0">
            <a:spAutoFit/>
          </a:bodyPr>
          <a:lstStyle/>
          <a:p>
            <a:pPr>
              <a:defRPr/>
            </a:pPr>
            <a:r>
              <a:rPr lang="zh-CN" altLang="en-US" sz="2400" b="1" dirty="0" smtClean="0">
                <a:latin typeface="黑体" pitchFamily="49" charset="-122"/>
                <a:ea typeface="黑体" pitchFamily="49" charset="-122"/>
              </a:rPr>
              <a:t>一、动力煤期货的优势</a:t>
            </a:r>
            <a:r>
              <a:rPr lang="en-US" altLang="zh-CN" sz="2400" b="1" dirty="0" smtClean="0">
                <a:latin typeface="黑体" pitchFamily="49" charset="-122"/>
                <a:ea typeface="黑体" pitchFamily="49" charset="-122"/>
              </a:rPr>
              <a:t>——</a:t>
            </a:r>
            <a:r>
              <a:rPr lang="zh-CN" altLang="en-US" sz="2400" b="1" dirty="0" smtClean="0">
                <a:latin typeface="黑体" pitchFamily="49" charset="-122"/>
                <a:ea typeface="黑体" pitchFamily="49" charset="-122"/>
              </a:rPr>
              <a:t>增加销售渠道（卖方）</a:t>
            </a:r>
          </a:p>
        </p:txBody>
      </p:sp>
      <p:sp>
        <p:nvSpPr>
          <p:cNvPr id="3" name="TextBox 2"/>
          <p:cNvSpPr txBox="1"/>
          <p:nvPr/>
        </p:nvSpPr>
        <p:spPr>
          <a:xfrm>
            <a:off x="357158" y="1214422"/>
            <a:ext cx="8215370" cy="1938992"/>
          </a:xfrm>
          <a:prstGeom prst="rect">
            <a:avLst/>
          </a:prstGeom>
          <a:noFill/>
        </p:spPr>
        <p:txBody>
          <a:bodyPr wrap="square" rtlCol="0">
            <a:spAutoFit/>
          </a:bodyPr>
          <a:lstStyle/>
          <a:p>
            <a:pPr>
              <a:lnSpc>
                <a:spcPct val="150000"/>
              </a:lnSpc>
            </a:pPr>
            <a:r>
              <a:rPr lang="zh-CN" altLang="en-US" sz="2000" dirty="0" smtClean="0">
                <a:solidFill>
                  <a:srgbClr val="000000"/>
                </a:solidFill>
                <a:latin typeface="华文细黑" pitchFamily="2" charset="-122"/>
                <a:ea typeface="华文细黑" pitchFamily="2" charset="-122"/>
              </a:rPr>
              <a:t>案例</a:t>
            </a:r>
            <a:r>
              <a:rPr lang="en-US" altLang="zh-CN" sz="2000" dirty="0" smtClean="0">
                <a:solidFill>
                  <a:srgbClr val="000000"/>
                </a:solidFill>
                <a:latin typeface="华文细黑" pitchFamily="2" charset="-122"/>
                <a:ea typeface="华文细黑" pitchFamily="2" charset="-122"/>
              </a:rPr>
              <a:t>2</a:t>
            </a:r>
            <a:r>
              <a:rPr lang="zh-CN" altLang="en-US" sz="2000" dirty="0" smtClean="0">
                <a:solidFill>
                  <a:srgbClr val="000000"/>
                </a:solidFill>
                <a:latin typeface="华文细黑" pitchFamily="2" charset="-122"/>
                <a:ea typeface="华文细黑" pitchFamily="2" charset="-122"/>
              </a:rPr>
              <a:t>：</a:t>
            </a:r>
            <a:r>
              <a:rPr lang="en-US" altLang="zh-CN" sz="2000" dirty="0" smtClean="0">
                <a:solidFill>
                  <a:srgbClr val="000000"/>
                </a:solidFill>
                <a:latin typeface="华文细黑" pitchFamily="2" charset="-122"/>
                <a:ea typeface="华文细黑" pitchFamily="2" charset="-122"/>
              </a:rPr>
              <a:t>2014</a:t>
            </a:r>
            <a:r>
              <a:rPr lang="zh-CN" altLang="en-US" sz="2000" dirty="0" smtClean="0">
                <a:solidFill>
                  <a:srgbClr val="000000"/>
                </a:solidFill>
                <a:latin typeface="华文细黑" pitchFamily="2" charset="-122"/>
                <a:ea typeface="华文细黑" pitchFamily="2" charset="-122"/>
              </a:rPr>
              <a:t>年</a:t>
            </a:r>
            <a:r>
              <a:rPr lang="en-US" altLang="zh-CN" sz="2000" dirty="0" smtClean="0">
                <a:solidFill>
                  <a:srgbClr val="000000"/>
                </a:solidFill>
                <a:latin typeface="华文细黑" pitchFamily="2" charset="-122"/>
                <a:ea typeface="华文细黑" pitchFamily="2" charset="-122"/>
              </a:rPr>
              <a:t>1</a:t>
            </a:r>
            <a:r>
              <a:rPr lang="zh-CN" altLang="en-US" sz="2000" dirty="0" smtClean="0">
                <a:solidFill>
                  <a:srgbClr val="000000"/>
                </a:solidFill>
                <a:latin typeface="华文细黑" pitchFamily="2" charset="-122"/>
                <a:ea typeface="华文细黑" pitchFamily="2" charset="-122"/>
              </a:rPr>
              <a:t>月</a:t>
            </a:r>
            <a:r>
              <a:rPr lang="en-US" altLang="zh-CN" sz="2000" dirty="0" smtClean="0">
                <a:solidFill>
                  <a:srgbClr val="000000"/>
                </a:solidFill>
                <a:latin typeface="华文细黑" pitchFamily="2" charset="-122"/>
                <a:ea typeface="华文细黑" pitchFamily="2" charset="-122"/>
              </a:rPr>
              <a:t>11</a:t>
            </a:r>
            <a:r>
              <a:rPr lang="zh-CN" altLang="en-US" sz="2000" dirty="0" smtClean="0">
                <a:solidFill>
                  <a:srgbClr val="000000"/>
                </a:solidFill>
                <a:latin typeface="华文细黑" pitchFamily="2" charset="-122"/>
                <a:ea typeface="华文细黑" pitchFamily="2" charset="-122"/>
              </a:rPr>
              <a:t>日</a:t>
            </a:r>
            <a:r>
              <a:rPr lang="en-US" altLang="zh-CN" sz="2000" dirty="0" smtClean="0">
                <a:solidFill>
                  <a:srgbClr val="000000"/>
                </a:solidFill>
                <a:latin typeface="华文细黑" pitchFamily="2" charset="-122"/>
                <a:ea typeface="华文细黑" pitchFamily="2" charset="-122"/>
              </a:rPr>
              <a:t>A</a:t>
            </a:r>
            <a:r>
              <a:rPr lang="zh-CN" altLang="en-US" sz="2000" dirty="0" smtClean="0">
                <a:solidFill>
                  <a:srgbClr val="000000"/>
                </a:solidFill>
                <a:latin typeface="华文细黑" pitchFamily="2" charset="-122"/>
                <a:ea typeface="华文细黑" pitchFamily="2" charset="-122"/>
              </a:rPr>
              <a:t>动力煤贸易企业与</a:t>
            </a:r>
            <a:r>
              <a:rPr lang="en-US" altLang="zh-CN" sz="2000" dirty="0" smtClean="0">
                <a:solidFill>
                  <a:srgbClr val="000000"/>
                </a:solidFill>
                <a:latin typeface="华文细黑" pitchFamily="2" charset="-122"/>
                <a:ea typeface="华文细黑" pitchFamily="2" charset="-122"/>
              </a:rPr>
              <a:t>B</a:t>
            </a:r>
            <a:r>
              <a:rPr lang="zh-CN" altLang="en-US" sz="2000" dirty="0" smtClean="0">
                <a:solidFill>
                  <a:srgbClr val="000000"/>
                </a:solidFill>
                <a:latin typeface="华文细黑" pitchFamily="2" charset="-122"/>
                <a:ea typeface="华文细黑" pitchFamily="2" charset="-122"/>
              </a:rPr>
              <a:t>电厂签订“点价”贸易合同，合同中双方协定升水为</a:t>
            </a:r>
            <a:r>
              <a:rPr lang="en-US" altLang="zh-CN" sz="2000" dirty="0" smtClean="0">
                <a:solidFill>
                  <a:srgbClr val="000000"/>
                </a:solidFill>
                <a:latin typeface="华文细黑" pitchFamily="2" charset="-122"/>
                <a:ea typeface="华文细黑" pitchFamily="2" charset="-122"/>
              </a:rPr>
              <a:t>20</a:t>
            </a:r>
            <a:r>
              <a:rPr lang="zh-CN" altLang="en-US" sz="2000" dirty="0" smtClean="0">
                <a:solidFill>
                  <a:srgbClr val="000000"/>
                </a:solidFill>
                <a:latin typeface="华文细黑" pitchFamily="2" charset="-122"/>
                <a:ea typeface="华文细黑" pitchFamily="2" charset="-122"/>
              </a:rPr>
              <a:t>元</a:t>
            </a:r>
            <a:r>
              <a:rPr lang="en-US" altLang="zh-CN" sz="2000" dirty="0" smtClean="0">
                <a:solidFill>
                  <a:srgbClr val="000000"/>
                </a:solidFill>
                <a:latin typeface="华文细黑" pitchFamily="2" charset="-122"/>
                <a:ea typeface="华文细黑" pitchFamily="2" charset="-122"/>
              </a:rPr>
              <a:t>/</a:t>
            </a:r>
            <a:r>
              <a:rPr lang="zh-CN" altLang="en-US" sz="2000" dirty="0" smtClean="0">
                <a:solidFill>
                  <a:srgbClr val="000000"/>
                </a:solidFill>
                <a:latin typeface="华文细黑" pitchFamily="2" charset="-122"/>
                <a:ea typeface="华文细黑" pitchFamily="2" charset="-122"/>
              </a:rPr>
              <a:t>吨，并在合同中约定以郑商所动力煤</a:t>
            </a:r>
            <a:r>
              <a:rPr lang="en-US" altLang="zh-CN" sz="2000" dirty="0" smtClean="0">
                <a:solidFill>
                  <a:srgbClr val="000000"/>
                </a:solidFill>
                <a:latin typeface="华文细黑" pitchFamily="2" charset="-122"/>
                <a:ea typeface="华文细黑" pitchFamily="2" charset="-122"/>
              </a:rPr>
              <a:t>1409</a:t>
            </a:r>
            <a:r>
              <a:rPr lang="zh-CN" altLang="en-US" sz="2000" dirty="0" smtClean="0">
                <a:solidFill>
                  <a:srgbClr val="000000"/>
                </a:solidFill>
                <a:latin typeface="华文细黑" pitchFamily="2" charset="-122"/>
                <a:ea typeface="华文细黑" pitchFamily="2" charset="-122"/>
              </a:rPr>
              <a:t>合约作为标的合约，在一周内（</a:t>
            </a:r>
            <a:r>
              <a:rPr lang="en-US" altLang="zh-CN" sz="2000" dirty="0" smtClean="0">
                <a:solidFill>
                  <a:srgbClr val="000000"/>
                </a:solidFill>
                <a:latin typeface="华文细黑" pitchFamily="2" charset="-122"/>
                <a:ea typeface="华文细黑" pitchFamily="2" charset="-122"/>
              </a:rPr>
              <a:t>1</a:t>
            </a:r>
            <a:r>
              <a:rPr lang="zh-CN" altLang="en-US" sz="2000" dirty="0" smtClean="0">
                <a:solidFill>
                  <a:srgbClr val="000000"/>
                </a:solidFill>
                <a:latin typeface="华文细黑" pitchFamily="2" charset="-122"/>
                <a:ea typeface="华文细黑" pitchFamily="2" charset="-122"/>
              </a:rPr>
              <a:t>月</a:t>
            </a:r>
            <a:r>
              <a:rPr lang="en-US" altLang="zh-CN" sz="2000" dirty="0" smtClean="0">
                <a:solidFill>
                  <a:srgbClr val="000000"/>
                </a:solidFill>
                <a:latin typeface="华文细黑" pitchFamily="2" charset="-122"/>
                <a:ea typeface="华文细黑" pitchFamily="2" charset="-122"/>
              </a:rPr>
              <a:t>14</a:t>
            </a:r>
            <a:r>
              <a:rPr lang="zh-CN" altLang="en-US" sz="2000" dirty="0" smtClean="0">
                <a:solidFill>
                  <a:srgbClr val="000000"/>
                </a:solidFill>
                <a:latin typeface="华文细黑" pitchFamily="2" charset="-122"/>
                <a:ea typeface="华文细黑" pitchFamily="2" charset="-122"/>
              </a:rPr>
              <a:t>日</a:t>
            </a:r>
            <a:r>
              <a:rPr lang="en-US" altLang="zh-CN" sz="2000" dirty="0" smtClean="0">
                <a:solidFill>
                  <a:srgbClr val="000000"/>
                </a:solidFill>
                <a:latin typeface="华文细黑" pitchFamily="2" charset="-122"/>
                <a:ea typeface="华文细黑" pitchFamily="2" charset="-122"/>
              </a:rPr>
              <a:t>-18</a:t>
            </a:r>
            <a:r>
              <a:rPr lang="zh-CN" altLang="en-US" sz="2000" dirty="0" smtClean="0">
                <a:solidFill>
                  <a:srgbClr val="000000"/>
                </a:solidFill>
                <a:latin typeface="华文细黑" pitchFamily="2" charset="-122"/>
                <a:ea typeface="华文细黑" pitchFamily="2" charset="-122"/>
              </a:rPr>
              <a:t>日）由采购方</a:t>
            </a:r>
            <a:r>
              <a:rPr lang="en-US" altLang="zh-CN" sz="2000" dirty="0" smtClean="0">
                <a:solidFill>
                  <a:srgbClr val="000000"/>
                </a:solidFill>
                <a:latin typeface="华文细黑" pitchFamily="2" charset="-122"/>
                <a:ea typeface="华文细黑" pitchFamily="2" charset="-122"/>
              </a:rPr>
              <a:t>B</a:t>
            </a:r>
            <a:r>
              <a:rPr lang="zh-CN" altLang="en-US" sz="2000" dirty="0" smtClean="0">
                <a:solidFill>
                  <a:srgbClr val="000000"/>
                </a:solidFill>
                <a:latin typeface="华文细黑" pitchFamily="2" charset="-122"/>
                <a:ea typeface="华文细黑" pitchFamily="2" charset="-122"/>
              </a:rPr>
              <a:t>自行点某日的期价作为基准价，再加升水价作为最终的采购价格。</a:t>
            </a:r>
          </a:p>
        </p:txBody>
      </p:sp>
      <p:sp>
        <p:nvSpPr>
          <p:cNvPr id="5" name="矩形 4"/>
          <p:cNvSpPr/>
          <p:nvPr/>
        </p:nvSpPr>
        <p:spPr>
          <a:xfrm>
            <a:off x="428596" y="3571876"/>
            <a:ext cx="8286808" cy="240065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zh-CN" altLang="en-US" sz="2000" dirty="0" smtClean="0">
                <a:solidFill>
                  <a:srgbClr val="000000"/>
                </a:solidFill>
                <a:latin typeface="华文细黑" pitchFamily="2" charset="-122"/>
                <a:ea typeface="华文细黑" pitchFamily="2" charset="-122"/>
              </a:rPr>
              <a:t>约定合约：动力煤</a:t>
            </a:r>
            <a:r>
              <a:rPr lang="en-US" altLang="zh-CN" sz="2000" dirty="0" smtClean="0">
                <a:solidFill>
                  <a:srgbClr val="000000"/>
                </a:solidFill>
                <a:latin typeface="华文细黑" pitchFamily="2" charset="-122"/>
                <a:ea typeface="华文细黑" pitchFamily="2" charset="-122"/>
              </a:rPr>
              <a:t>1409</a:t>
            </a:r>
          </a:p>
          <a:p>
            <a:pPr>
              <a:lnSpc>
                <a:spcPct val="150000"/>
              </a:lnSpc>
            </a:pPr>
            <a:r>
              <a:rPr lang="zh-CN" altLang="en-US" sz="2000" dirty="0" smtClean="0">
                <a:solidFill>
                  <a:srgbClr val="000000"/>
                </a:solidFill>
                <a:latin typeface="华文细黑" pitchFamily="2" charset="-122"/>
                <a:ea typeface="华文细黑" pitchFamily="2" charset="-122"/>
              </a:rPr>
              <a:t>升贴水：</a:t>
            </a:r>
            <a:r>
              <a:rPr lang="en-US" altLang="zh-CN" sz="2000" dirty="0" smtClean="0">
                <a:solidFill>
                  <a:srgbClr val="000000"/>
                </a:solidFill>
                <a:latin typeface="华文细黑" pitchFamily="2" charset="-122"/>
                <a:ea typeface="华文细黑" pitchFamily="2" charset="-122"/>
              </a:rPr>
              <a:t>20</a:t>
            </a:r>
          </a:p>
          <a:p>
            <a:pPr>
              <a:lnSpc>
                <a:spcPct val="150000"/>
              </a:lnSpc>
            </a:pPr>
            <a:r>
              <a:rPr lang="zh-CN" altLang="en-US" sz="2000" dirty="0" smtClean="0">
                <a:solidFill>
                  <a:srgbClr val="000000"/>
                </a:solidFill>
                <a:latin typeface="华文细黑" pitchFamily="2" charset="-122"/>
                <a:ea typeface="华文细黑" pitchFamily="2" charset="-122"/>
              </a:rPr>
              <a:t>点价期：</a:t>
            </a:r>
            <a:r>
              <a:rPr lang="en-US" altLang="zh-CN" sz="2000" dirty="0" smtClean="0">
                <a:solidFill>
                  <a:srgbClr val="000000"/>
                </a:solidFill>
                <a:latin typeface="华文细黑" pitchFamily="2" charset="-122"/>
                <a:ea typeface="华文细黑" pitchFamily="2" charset="-122"/>
              </a:rPr>
              <a:t>1</a:t>
            </a:r>
            <a:r>
              <a:rPr lang="zh-CN" altLang="en-US" sz="2000" dirty="0" smtClean="0">
                <a:solidFill>
                  <a:srgbClr val="000000"/>
                </a:solidFill>
                <a:latin typeface="华文细黑" pitchFamily="2" charset="-122"/>
                <a:ea typeface="华文细黑" pitchFamily="2" charset="-122"/>
              </a:rPr>
              <a:t>周内</a:t>
            </a:r>
            <a:endParaRPr lang="en-US" altLang="zh-CN" sz="2000" dirty="0" smtClean="0">
              <a:solidFill>
                <a:srgbClr val="000000"/>
              </a:solidFill>
              <a:latin typeface="华文细黑" pitchFamily="2" charset="-122"/>
              <a:ea typeface="华文细黑" pitchFamily="2" charset="-122"/>
            </a:endParaRPr>
          </a:p>
          <a:p>
            <a:pPr>
              <a:lnSpc>
                <a:spcPct val="150000"/>
              </a:lnSpc>
            </a:pPr>
            <a:r>
              <a:rPr lang="zh-CN" altLang="en-US" sz="2000" dirty="0" smtClean="0">
                <a:solidFill>
                  <a:srgbClr val="000000"/>
                </a:solidFill>
                <a:latin typeface="华文细黑" pitchFamily="2" charset="-122"/>
                <a:ea typeface="华文细黑" pitchFamily="2" charset="-122"/>
              </a:rPr>
              <a:t>基准价：</a:t>
            </a:r>
            <a:r>
              <a:rPr lang="en-US" altLang="zh-CN" sz="2000" dirty="0" smtClean="0">
                <a:solidFill>
                  <a:srgbClr val="000000"/>
                </a:solidFill>
                <a:latin typeface="华文细黑" pitchFamily="2" charset="-122"/>
                <a:ea typeface="华文细黑" pitchFamily="2" charset="-122"/>
              </a:rPr>
              <a:t>B</a:t>
            </a:r>
            <a:r>
              <a:rPr lang="zh-CN" altLang="en-US" sz="2000" dirty="0" smtClean="0">
                <a:solidFill>
                  <a:srgbClr val="000000"/>
                </a:solidFill>
                <a:latin typeface="华文细黑" pitchFamily="2" charset="-122"/>
                <a:ea typeface="华文细黑" pitchFamily="2" charset="-122"/>
              </a:rPr>
              <a:t>决定以周二</a:t>
            </a:r>
            <a:r>
              <a:rPr lang="en-US" altLang="zh-CN" sz="2000" dirty="0" smtClean="0">
                <a:solidFill>
                  <a:srgbClr val="000000"/>
                </a:solidFill>
                <a:latin typeface="华文细黑" pitchFamily="2" charset="-122"/>
                <a:ea typeface="华文细黑" pitchFamily="2" charset="-122"/>
              </a:rPr>
              <a:t>1</a:t>
            </a:r>
            <a:r>
              <a:rPr lang="zh-CN" altLang="en-US" sz="2000" dirty="0" smtClean="0">
                <a:solidFill>
                  <a:srgbClr val="000000"/>
                </a:solidFill>
                <a:latin typeface="华文细黑" pitchFamily="2" charset="-122"/>
                <a:ea typeface="华文细黑" pitchFamily="2" charset="-122"/>
              </a:rPr>
              <a:t>月</a:t>
            </a:r>
            <a:r>
              <a:rPr lang="en-US" altLang="zh-CN" sz="2000" dirty="0" smtClean="0">
                <a:solidFill>
                  <a:srgbClr val="000000"/>
                </a:solidFill>
                <a:latin typeface="华文细黑" pitchFamily="2" charset="-122"/>
                <a:ea typeface="华文细黑" pitchFamily="2" charset="-122"/>
              </a:rPr>
              <a:t>17</a:t>
            </a:r>
            <a:r>
              <a:rPr lang="zh-CN" altLang="en-US" sz="2000" dirty="0" smtClean="0">
                <a:solidFill>
                  <a:srgbClr val="000000"/>
                </a:solidFill>
                <a:latin typeface="华文细黑" pitchFamily="2" charset="-122"/>
                <a:ea typeface="华文细黑" pitchFamily="2" charset="-122"/>
              </a:rPr>
              <a:t>日的收盘价</a:t>
            </a:r>
            <a:r>
              <a:rPr lang="en-US" altLang="zh-CN" sz="2000" dirty="0" smtClean="0">
                <a:solidFill>
                  <a:srgbClr val="000000"/>
                </a:solidFill>
                <a:latin typeface="华文细黑" pitchFamily="2" charset="-122"/>
                <a:ea typeface="华文细黑" pitchFamily="2" charset="-122"/>
              </a:rPr>
              <a:t>600</a:t>
            </a:r>
            <a:r>
              <a:rPr lang="zh-CN" altLang="en-US" sz="2000" dirty="0" smtClean="0">
                <a:solidFill>
                  <a:srgbClr val="000000"/>
                </a:solidFill>
                <a:latin typeface="华文细黑" pitchFamily="2" charset="-122"/>
                <a:ea typeface="华文细黑" pitchFamily="2" charset="-122"/>
              </a:rPr>
              <a:t>作为基准价</a:t>
            </a:r>
            <a:endParaRPr lang="en-US" altLang="zh-CN" sz="2000" dirty="0" smtClean="0">
              <a:solidFill>
                <a:srgbClr val="000000"/>
              </a:solidFill>
              <a:latin typeface="华文细黑" pitchFamily="2" charset="-122"/>
              <a:ea typeface="华文细黑" pitchFamily="2" charset="-122"/>
            </a:endParaRPr>
          </a:p>
          <a:p>
            <a:pPr>
              <a:lnSpc>
                <a:spcPct val="150000"/>
              </a:lnSpc>
            </a:pPr>
            <a:r>
              <a:rPr lang="zh-CN" altLang="en-US" sz="2000" dirty="0" smtClean="0">
                <a:solidFill>
                  <a:srgbClr val="000000"/>
                </a:solidFill>
                <a:latin typeface="华文细黑" pitchFamily="2" charset="-122"/>
                <a:ea typeface="华文细黑" pitchFamily="2" charset="-122"/>
              </a:rPr>
              <a:t>最终的采购价格为</a:t>
            </a:r>
            <a:r>
              <a:rPr lang="en-US" altLang="zh-CN" sz="2000" dirty="0" smtClean="0">
                <a:solidFill>
                  <a:srgbClr val="000000"/>
                </a:solidFill>
                <a:latin typeface="华文细黑" pitchFamily="2" charset="-122"/>
                <a:ea typeface="华文细黑" pitchFamily="2" charset="-122"/>
              </a:rPr>
              <a:t>620</a:t>
            </a:r>
            <a:endParaRPr lang="zh-CN" altLang="en-US" sz="2000" dirty="0" smtClean="0">
              <a:solidFill>
                <a:srgbClr val="000000"/>
              </a:solidFill>
              <a:latin typeface="华文细黑" pitchFamily="2" charset="-122"/>
              <a:ea typeface="华文细黑"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28604"/>
            <a:ext cx="6991016" cy="461665"/>
          </a:xfrm>
          <a:prstGeom prst="rect">
            <a:avLst/>
          </a:prstGeom>
          <a:noFill/>
        </p:spPr>
        <p:txBody>
          <a:bodyPr wrap="none" rtlCol="0">
            <a:spAutoFit/>
          </a:bodyPr>
          <a:lstStyle/>
          <a:p>
            <a:pPr>
              <a:defRPr/>
            </a:pPr>
            <a:r>
              <a:rPr lang="zh-CN" altLang="en-US" sz="2400" b="1" dirty="0" smtClean="0">
                <a:latin typeface="黑体" pitchFamily="49" charset="-122"/>
                <a:ea typeface="黑体" pitchFamily="49" charset="-122"/>
              </a:rPr>
              <a:t>一、动力煤期货的优势</a:t>
            </a:r>
            <a:r>
              <a:rPr lang="en-US" altLang="zh-CN" sz="2400" b="1" dirty="0" smtClean="0">
                <a:latin typeface="黑体" pitchFamily="49" charset="-122"/>
                <a:ea typeface="黑体" pitchFamily="49" charset="-122"/>
              </a:rPr>
              <a:t>——</a:t>
            </a:r>
            <a:r>
              <a:rPr lang="zh-CN" altLang="en-US" sz="2400" b="1" dirty="0" smtClean="0">
                <a:latin typeface="黑体" pitchFamily="49" charset="-122"/>
                <a:ea typeface="黑体" pitchFamily="49" charset="-122"/>
              </a:rPr>
              <a:t>增加销售渠道（卖方）</a:t>
            </a:r>
          </a:p>
        </p:txBody>
      </p:sp>
      <p:sp>
        <p:nvSpPr>
          <p:cNvPr id="3" name="矩形 2"/>
          <p:cNvSpPr/>
          <p:nvPr/>
        </p:nvSpPr>
        <p:spPr>
          <a:xfrm>
            <a:off x="500034" y="2214554"/>
            <a:ext cx="7000924" cy="3323987"/>
          </a:xfrm>
          <a:prstGeom prst="rect">
            <a:avLst/>
          </a:prstGeom>
        </p:spPr>
        <p:txBody>
          <a:bodyPr wrap="square">
            <a:spAutoFit/>
          </a:bodyPr>
          <a:lstStyle/>
          <a:p>
            <a:pPr>
              <a:lnSpc>
                <a:spcPct val="150000"/>
              </a:lnSpc>
            </a:pPr>
            <a:r>
              <a:rPr lang="zh-CN" altLang="en-US" sz="2000" dirty="0" smtClean="0">
                <a:solidFill>
                  <a:srgbClr val="000000"/>
                </a:solidFill>
                <a:latin typeface="华文细黑" pitchFamily="2" charset="-122"/>
                <a:ea typeface="华文细黑" pitchFamily="2" charset="-122"/>
              </a:rPr>
              <a:t>采用期货市场确定价格，价格公开、权威、透明，对买卖双方最公平。期货市场是现实中最接近完全竞争的市场，产生出的价格最接近均衡价格。</a:t>
            </a:r>
            <a:endParaRPr lang="en-US" altLang="zh-CN" sz="2000" dirty="0" smtClean="0">
              <a:solidFill>
                <a:srgbClr val="000000"/>
              </a:solidFill>
              <a:latin typeface="华文细黑" pitchFamily="2" charset="-122"/>
              <a:ea typeface="华文细黑" pitchFamily="2" charset="-122"/>
            </a:endParaRPr>
          </a:p>
          <a:p>
            <a:pPr>
              <a:lnSpc>
                <a:spcPct val="150000"/>
              </a:lnSpc>
            </a:pPr>
            <a:endParaRPr lang="zh-CN" altLang="en-US" sz="2000" dirty="0" smtClean="0">
              <a:solidFill>
                <a:srgbClr val="000000"/>
              </a:solidFill>
              <a:latin typeface="华文细黑" pitchFamily="2" charset="-122"/>
              <a:ea typeface="华文细黑" pitchFamily="2" charset="-122"/>
            </a:endParaRPr>
          </a:p>
          <a:p>
            <a:pPr>
              <a:lnSpc>
                <a:spcPct val="150000"/>
              </a:lnSpc>
            </a:pPr>
            <a:r>
              <a:rPr lang="zh-CN" altLang="en-US" sz="2000" dirty="0" smtClean="0">
                <a:solidFill>
                  <a:srgbClr val="000000"/>
                </a:solidFill>
                <a:latin typeface="华文细黑" pitchFamily="2" charset="-122"/>
                <a:ea typeface="华文细黑" pitchFamily="2" charset="-122"/>
              </a:rPr>
              <a:t>在发达国家，成熟的期货市场甚至可以使有形的现货市场消失，所谓的现货市场只是在期货市场形成价格的基础上，通过发达的物流系统而实现的流通过程。</a:t>
            </a:r>
          </a:p>
        </p:txBody>
      </p:sp>
      <p:sp>
        <p:nvSpPr>
          <p:cNvPr id="4" name="TextBox 3"/>
          <p:cNvSpPr txBox="1"/>
          <p:nvPr/>
        </p:nvSpPr>
        <p:spPr>
          <a:xfrm>
            <a:off x="428596" y="1357298"/>
            <a:ext cx="1980029" cy="497893"/>
          </a:xfrm>
          <a:prstGeom prst="rect">
            <a:avLst/>
          </a:prstGeom>
          <a:noFill/>
        </p:spPr>
        <p:txBody>
          <a:bodyPr wrap="none" rtlCol="0">
            <a:spAutoFit/>
          </a:bodyPr>
          <a:lstStyle/>
          <a:p>
            <a:pPr>
              <a:lnSpc>
                <a:spcPct val="150000"/>
              </a:lnSpc>
            </a:pPr>
            <a:r>
              <a:rPr lang="zh-CN" altLang="en-US" sz="2000" dirty="0" smtClean="0">
                <a:solidFill>
                  <a:srgbClr val="000000"/>
                </a:solidFill>
                <a:latin typeface="华文细黑" pitchFamily="2" charset="-122"/>
                <a:ea typeface="华文细黑" pitchFamily="2" charset="-122"/>
              </a:rPr>
              <a:t>“点价”的优势</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642910" y="2786058"/>
            <a:ext cx="8229600" cy="65403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zh-CN" altLang="en-US" sz="4400" b="1" dirty="0" smtClean="0">
                <a:latin typeface="黑体" pitchFamily="49" charset="-122"/>
                <a:ea typeface="黑体" pitchFamily="49" charset="-122"/>
              </a:rPr>
              <a:t>二</a:t>
            </a:r>
            <a:r>
              <a:rPr kumimoji="0" lang="zh-CN" altLang="en-US" sz="4400" b="1"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rPr>
              <a:t>、动力煤期货交割流程</a:t>
            </a:r>
            <a:endParaRPr kumimoji="0" lang="zh-CN" altLang="en-US" sz="4400" b="1" i="0" u="none" strike="noStrike" kern="1200" cap="none" spc="0" normalizeH="0" baseline="0" noProof="0" dirty="0">
              <a:ln>
                <a:noFill/>
              </a:ln>
              <a:solidFill>
                <a:schemeClr val="tx1"/>
              </a:solidFill>
              <a:effectLst/>
              <a:uLnTx/>
              <a:uFillTx/>
              <a:latin typeface="黑体" pitchFamily="49" charset="-122"/>
              <a:ea typeface="黑体" pitchFamily="49" charset="-122"/>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755650" y="1485900"/>
            <a:ext cx="5761038" cy="4433888"/>
          </a:xfrm>
          <a:prstGeom prst="rect">
            <a:avLst/>
          </a:prstGeom>
          <a:noFill/>
          <a:ln w="9525">
            <a:noFill/>
            <a:miter lim="800000"/>
            <a:headEnd/>
            <a:tailEnd/>
          </a:ln>
        </p:spPr>
        <p:txBody>
          <a:bodyPr>
            <a:spAutoFit/>
          </a:bodyPr>
          <a:lstStyle/>
          <a:p>
            <a:r>
              <a:rPr lang="zh-CN" altLang="en-US" sz="2400" b="1" dirty="0">
                <a:solidFill>
                  <a:srgbClr val="CC3300"/>
                </a:solidFill>
              </a:rPr>
              <a:t>交割时间</a:t>
            </a:r>
          </a:p>
          <a:p>
            <a:endParaRPr lang="zh-CN" altLang="en-US" dirty="0">
              <a:solidFill>
                <a:srgbClr val="FF0000"/>
              </a:solidFill>
            </a:endParaRPr>
          </a:p>
          <a:p>
            <a:pPr>
              <a:lnSpc>
                <a:spcPct val="150000"/>
              </a:lnSpc>
              <a:buSzPct val="100000"/>
              <a:buFont typeface="Wingdings" pitchFamily="2" charset="2"/>
              <a:buChar char="l"/>
            </a:pPr>
            <a:r>
              <a:rPr lang="zh-CN" altLang="en-US" sz="2000" dirty="0"/>
              <a:t>车（船）板交割：交割月份的</a:t>
            </a:r>
            <a:r>
              <a:rPr lang="zh-CN" altLang="en-US" sz="2000" dirty="0">
                <a:solidFill>
                  <a:srgbClr val="CC3300"/>
                </a:solidFill>
              </a:rPr>
              <a:t>最后1个日历日</a:t>
            </a:r>
          </a:p>
          <a:p>
            <a:pPr>
              <a:lnSpc>
                <a:spcPct val="150000"/>
              </a:lnSpc>
              <a:buSzPct val="100000"/>
              <a:buFont typeface="Wingdings" pitchFamily="2" charset="2"/>
              <a:buChar char="l"/>
            </a:pPr>
            <a:r>
              <a:rPr lang="zh-CN" altLang="en-US" sz="2000" dirty="0"/>
              <a:t>厂库仓单：合约交割月份的</a:t>
            </a:r>
            <a:r>
              <a:rPr lang="zh-CN" altLang="en-US" sz="2000" dirty="0">
                <a:solidFill>
                  <a:srgbClr val="CC3300"/>
                </a:solidFill>
              </a:rPr>
              <a:t>第7个交易日</a:t>
            </a:r>
          </a:p>
          <a:p>
            <a:pPr>
              <a:lnSpc>
                <a:spcPct val="150000"/>
              </a:lnSpc>
              <a:buSzPct val="100000"/>
              <a:buFont typeface="Wingdings" pitchFamily="2" charset="2"/>
              <a:buChar char="l"/>
            </a:pPr>
            <a:r>
              <a:rPr lang="zh-CN" altLang="en-US" sz="2000" dirty="0"/>
              <a:t>期转现：合约交易的</a:t>
            </a:r>
            <a:r>
              <a:rPr lang="zh-CN" altLang="en-US" sz="2000" dirty="0">
                <a:solidFill>
                  <a:srgbClr val="CC3300"/>
                </a:solidFill>
              </a:rPr>
              <a:t>任意一天</a:t>
            </a:r>
          </a:p>
          <a:p>
            <a:pPr>
              <a:lnSpc>
                <a:spcPct val="150000"/>
              </a:lnSpc>
              <a:buSzPct val="100000"/>
              <a:buFont typeface="Wingdings" pitchFamily="2" charset="2"/>
              <a:buNone/>
            </a:pPr>
            <a:endParaRPr lang="zh-CN" altLang="en-US" sz="2000" dirty="0">
              <a:solidFill>
                <a:srgbClr val="CC3300"/>
              </a:solidFill>
            </a:endParaRPr>
          </a:p>
          <a:p>
            <a:pPr>
              <a:lnSpc>
                <a:spcPct val="150000"/>
              </a:lnSpc>
              <a:buSzPct val="100000"/>
              <a:buFont typeface="Wingdings" pitchFamily="2" charset="2"/>
              <a:buNone/>
            </a:pPr>
            <a:r>
              <a:rPr lang="zh-CN" altLang="en-US" sz="2400" b="1" dirty="0">
                <a:solidFill>
                  <a:srgbClr val="CC0000"/>
                </a:solidFill>
              </a:rPr>
              <a:t>交割条件</a:t>
            </a:r>
            <a:endParaRPr lang="zh-CN" altLang="en-US" b="1" dirty="0">
              <a:solidFill>
                <a:srgbClr val="CC0000"/>
              </a:solidFill>
            </a:endParaRPr>
          </a:p>
          <a:p>
            <a:pPr>
              <a:lnSpc>
                <a:spcPct val="150000"/>
              </a:lnSpc>
              <a:buSzPct val="100000"/>
              <a:buFont typeface="Wingdings" pitchFamily="2" charset="2"/>
              <a:buNone/>
            </a:pPr>
            <a:endParaRPr lang="zh-CN" altLang="en-US" b="1" dirty="0">
              <a:solidFill>
                <a:srgbClr val="CC0000"/>
              </a:solidFill>
            </a:endParaRPr>
          </a:p>
          <a:p>
            <a:pPr>
              <a:lnSpc>
                <a:spcPct val="150000"/>
              </a:lnSpc>
              <a:buSzPct val="100000"/>
              <a:buFont typeface="Wingdings" pitchFamily="2" charset="2"/>
              <a:buChar char="l"/>
            </a:pPr>
            <a:r>
              <a:rPr lang="zh-CN" altLang="en-US" sz="2000" dirty="0"/>
              <a:t>自然人</a:t>
            </a:r>
            <a:r>
              <a:rPr lang="zh-CN" altLang="en-US" sz="2000" dirty="0">
                <a:solidFill>
                  <a:srgbClr val="CC0000"/>
                </a:solidFill>
              </a:rPr>
              <a:t>不能</a:t>
            </a:r>
            <a:r>
              <a:rPr lang="zh-CN" altLang="en-US" sz="2000" dirty="0"/>
              <a:t>交割</a:t>
            </a:r>
          </a:p>
          <a:p>
            <a:pPr>
              <a:lnSpc>
                <a:spcPct val="150000"/>
              </a:lnSpc>
              <a:buSzPct val="100000"/>
              <a:buFont typeface="Wingdings" pitchFamily="2" charset="2"/>
              <a:buChar char="l"/>
            </a:pPr>
            <a:r>
              <a:rPr lang="zh-CN" altLang="en-US" sz="2000" dirty="0"/>
              <a:t>企业法人必须开具动力煤增值税资格</a:t>
            </a:r>
          </a:p>
        </p:txBody>
      </p:sp>
      <p:sp>
        <p:nvSpPr>
          <p:cNvPr id="4" name="标题 1"/>
          <p:cNvSpPr txBox="1">
            <a:spLocks/>
          </p:cNvSpPr>
          <p:nvPr/>
        </p:nvSpPr>
        <p:spPr>
          <a:xfrm>
            <a:off x="303213" y="266700"/>
            <a:ext cx="8229600" cy="78581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0" cap="none" spc="0" normalizeH="0" baseline="0" noProof="0" dirty="0" smtClean="0">
                <a:ln>
                  <a:noFill/>
                </a:ln>
                <a:solidFill>
                  <a:schemeClr val="tx1"/>
                </a:solidFill>
                <a:effectLst/>
                <a:uLnTx/>
                <a:uFillTx/>
                <a:latin typeface="黑体" pitchFamily="2" charset="-122"/>
                <a:ea typeface="黑体" pitchFamily="2" charset="-122"/>
                <a:cs typeface="+mj-cs"/>
              </a:rPr>
              <a:t>二、</a:t>
            </a:r>
            <a:r>
              <a:rPr kumimoji="0" lang="zh-CN" altLang="en-US"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企业交割流程</a:t>
            </a:r>
            <a:r>
              <a:rPr kumimoji="0" lang="en-US" altLang="zh-CN"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a:t>
            </a:r>
            <a:r>
              <a:rPr kumimoji="0" lang="zh-CN" altLang="en-US"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交割时间和条件</a:t>
            </a:r>
            <a:endParaRPr kumimoji="0" lang="zh-CN" altLang="en-US" sz="2400" b="0" i="0" u="none" strike="noStrike" kern="0" cap="none" spc="0" normalizeH="0" baseline="0" noProof="0" dirty="0" smtClean="0">
              <a:ln>
                <a:noFill/>
              </a:ln>
              <a:solidFill>
                <a:schemeClr val="tx1"/>
              </a:solidFill>
              <a:effectLst/>
              <a:uLnTx/>
              <a:uFillTx/>
              <a:latin typeface="黑体" pitchFamily="2" charset="-122"/>
              <a:ea typeface="黑体" pitchFamily="2" charset="-122"/>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23850" y="450850"/>
            <a:ext cx="6391290" cy="461665"/>
          </a:xfrm>
          <a:prstGeom prst="rect">
            <a:avLst/>
          </a:prstGeom>
          <a:noFill/>
          <a:ln w="9525">
            <a:noFill/>
            <a:miter lim="800000"/>
            <a:headEnd/>
            <a:tailEnd/>
          </a:ln>
        </p:spPr>
        <p:txBody>
          <a:bodyPr wrap="square">
            <a:spAutoFit/>
          </a:bodyPr>
          <a:lstStyle/>
          <a:p>
            <a:r>
              <a:rPr lang="zh-CN" altLang="en-US" sz="2400" dirty="0" smtClean="0">
                <a:ea typeface="黑体" pitchFamily="2" charset="-122"/>
              </a:rPr>
              <a:t>二、企业交割流程</a:t>
            </a:r>
            <a:r>
              <a:rPr lang="en-US" altLang="zh-CN" sz="2400" dirty="0" smtClean="0">
                <a:ea typeface="黑体" pitchFamily="2" charset="-122"/>
              </a:rPr>
              <a:t>——</a:t>
            </a:r>
            <a:r>
              <a:rPr lang="zh-CN" altLang="en-US" sz="2400" dirty="0" smtClean="0">
                <a:ea typeface="黑体" pitchFamily="2" charset="-122"/>
              </a:rPr>
              <a:t>交割费用</a:t>
            </a:r>
            <a:endParaRPr lang="zh-CN" altLang="en-US" sz="2400" dirty="0">
              <a:ea typeface="黑体" pitchFamily="2" charset="-122"/>
            </a:endParaRPr>
          </a:p>
        </p:txBody>
      </p:sp>
      <p:sp>
        <p:nvSpPr>
          <p:cNvPr id="4" name="Rectangle 3"/>
          <p:cNvSpPr txBox="1">
            <a:spLocks noChangeArrowheads="1"/>
          </p:cNvSpPr>
          <p:nvPr/>
        </p:nvSpPr>
        <p:spPr>
          <a:xfrm>
            <a:off x="285720" y="1214422"/>
            <a:ext cx="8215370" cy="4364143"/>
          </a:xfrm>
          <a:prstGeom prst="rect">
            <a:avLst/>
          </a:prstGeom>
        </p:spPr>
        <p:txBody>
          <a:bodyPr wrap="square">
            <a:spAutoFit/>
          </a:bodyPr>
          <a:lstStyle/>
          <a:p>
            <a:pPr marL="342900" marR="0" lvl="0" indent="-342900" algn="l" defTabSz="914400" rtl="0" eaLnBrk="0" fontAlgn="base" latinLnBrk="0" hangingPunct="0">
              <a:lnSpc>
                <a:spcPct val="150000"/>
              </a:lnSpc>
              <a:spcBef>
                <a:spcPct val="20000"/>
              </a:spcBef>
              <a:spcAft>
                <a:spcPct val="0"/>
              </a:spcAft>
              <a:buClrTx/>
              <a:buSzTx/>
              <a:buFont typeface="Arial" pitchFamily="34" charset="0"/>
              <a:buChar char="•"/>
              <a:tabLst/>
              <a:defRPr/>
            </a:pPr>
            <a:r>
              <a:rPr kumimoji="0" lang="zh-CN" altLang="en-US" sz="2200" b="0" i="0" u="none" strike="noStrike" kern="0" cap="none" spc="0" normalizeH="0" baseline="0" noProof="0" dirty="0" smtClean="0">
                <a:ln>
                  <a:noFill/>
                </a:ln>
                <a:solidFill>
                  <a:schemeClr val="tx1"/>
                </a:solidFill>
                <a:effectLst/>
                <a:uLnTx/>
                <a:uFillTx/>
                <a:latin typeface="华文细黑" pitchFamily="2" charset="-122"/>
                <a:ea typeface="华文细黑" pitchFamily="2" charset="-122"/>
              </a:rPr>
              <a:t>车（船）板动力煤交割时，动力煤装至车（船）板（汽车、轮船）前的一切费用由卖方客户承担，之后的一切费用由买方客户承担。</a:t>
            </a:r>
          </a:p>
          <a:p>
            <a:pPr marL="342900" marR="0" lvl="0" indent="-342900" algn="l" defTabSz="914400" rtl="0" eaLnBrk="0" fontAlgn="base" latinLnBrk="0" hangingPunct="0">
              <a:lnSpc>
                <a:spcPct val="150000"/>
              </a:lnSpc>
              <a:spcBef>
                <a:spcPct val="20000"/>
              </a:spcBef>
              <a:spcAft>
                <a:spcPct val="0"/>
              </a:spcAft>
              <a:buClrTx/>
              <a:buSzTx/>
              <a:tabLst/>
              <a:defRPr/>
            </a:pPr>
            <a:endParaRPr kumimoji="0" lang="en-US" altLang="zh-CN" sz="2200" b="0" i="0" u="none" strike="noStrike" kern="0" cap="none" spc="0" normalizeH="0" baseline="0" noProof="0" dirty="0" smtClean="0">
              <a:ln>
                <a:noFill/>
              </a:ln>
              <a:solidFill>
                <a:schemeClr val="tx1"/>
              </a:solidFill>
              <a:effectLst/>
              <a:uLnTx/>
              <a:uFillTx/>
              <a:latin typeface="华文细黑" pitchFamily="2" charset="-122"/>
              <a:ea typeface="华文细黑" pitchFamily="2" charset="-122"/>
            </a:endParaRPr>
          </a:p>
          <a:p>
            <a:pPr marL="342900" marR="0" lvl="0" indent="-342900" algn="l" defTabSz="914400" rtl="0" eaLnBrk="0" fontAlgn="base" latinLnBrk="0" hangingPunct="0">
              <a:lnSpc>
                <a:spcPct val="150000"/>
              </a:lnSpc>
              <a:spcBef>
                <a:spcPct val="20000"/>
              </a:spcBef>
              <a:spcAft>
                <a:spcPct val="0"/>
              </a:spcAft>
              <a:buClrTx/>
              <a:buSzTx/>
              <a:buFont typeface="Arial" pitchFamily="34" charset="0"/>
              <a:buChar char="•"/>
              <a:tabLst/>
              <a:defRPr/>
            </a:pPr>
            <a:r>
              <a:rPr kumimoji="0" lang="zh-CN" altLang="en-US" sz="2200" b="0" i="0" u="none" strike="noStrike" kern="0" cap="none" spc="0" normalizeH="0" baseline="0" noProof="0" dirty="0" smtClean="0">
                <a:ln>
                  <a:noFill/>
                </a:ln>
                <a:solidFill>
                  <a:schemeClr val="tx1"/>
                </a:solidFill>
                <a:effectLst/>
                <a:uLnTx/>
                <a:uFillTx/>
                <a:latin typeface="华文细黑" pitchFamily="2" charset="-122"/>
                <a:ea typeface="华文细黑" pitchFamily="2" charset="-122"/>
              </a:rPr>
              <a:t>厂库仓单动力煤出库时，用汽车或轮船提货的，动力煤装至车（船）板前的一切费用由厂库承担，之后的一切费用由买方客户承担；用火车提货的，动力煤装至短倒车辆车板前的一切费用由厂库承担，其余费用由提货方承担</a:t>
            </a:r>
            <a:r>
              <a:rPr kumimoji="0" lang="zh-CN" altLang="en-US" sz="2000" b="0" i="0" u="none" strike="noStrike" kern="0" cap="none" spc="0" normalizeH="0" baseline="0" noProof="0" dirty="0" smtClean="0">
                <a:ln>
                  <a:noFill/>
                </a:ln>
                <a:solidFill>
                  <a:schemeClr val="tx1"/>
                </a:solidFill>
                <a:effectLst/>
                <a:uLnTx/>
                <a:uFillTx/>
                <a:latin typeface="+mn-lt"/>
                <a:ea typeface="宋体" charset="-122"/>
                <a:cs typeface="+mn-cs"/>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sz="half" idx="4294967295"/>
          </p:nvPr>
        </p:nvPicPr>
        <p:blipFill>
          <a:blip r:embed="rId2"/>
          <a:srcRect/>
          <a:stretch>
            <a:fillRect/>
          </a:stretch>
        </p:blipFill>
        <p:spPr>
          <a:xfrm>
            <a:off x="0" y="1785926"/>
            <a:ext cx="4554537" cy="3494088"/>
          </a:xfrm>
          <a:noFill/>
          <a:ln/>
        </p:spPr>
      </p:pic>
      <p:sp>
        <p:nvSpPr>
          <p:cNvPr id="21508" name="曲线 252"/>
          <p:cNvSpPr>
            <a:spLocks/>
          </p:cNvSpPr>
          <p:nvPr/>
        </p:nvSpPr>
        <p:spPr bwMode="auto">
          <a:xfrm>
            <a:off x="1857356" y="3000372"/>
            <a:ext cx="619125" cy="801688"/>
          </a:xfrm>
          <a:custGeom>
            <a:avLst/>
            <a:gdLst/>
            <a:ahLst/>
            <a:cxnLst>
              <a:cxn ang="0">
                <a:pos x="11441" y="3217"/>
              </a:cxn>
              <a:cxn ang="0">
                <a:pos x="20958" y="9191"/>
              </a:cxn>
              <a:cxn ang="0">
                <a:pos x="8254" y="20401"/>
              </a:cxn>
              <a:cxn ang="0">
                <a:pos x="1460" y="3217"/>
              </a:cxn>
              <a:cxn ang="0">
                <a:pos x="15513" y="4278"/>
              </a:cxn>
            </a:cxnLst>
            <a:rect l="0" t="0" r="r" b="b"/>
            <a:pathLst>
              <a:path w="21600" h="21600">
                <a:moveTo>
                  <a:pt x="11441" y="3217"/>
                </a:moveTo>
                <a:cubicBezTo>
                  <a:pt x="13588" y="4193"/>
                  <a:pt x="21600" y="5750"/>
                  <a:pt x="20958" y="9191"/>
                </a:cubicBezTo>
                <a:cubicBezTo>
                  <a:pt x="20316" y="12631"/>
                  <a:pt x="12150" y="21600"/>
                  <a:pt x="8254" y="20401"/>
                </a:cubicBezTo>
                <a:cubicBezTo>
                  <a:pt x="4359" y="19203"/>
                  <a:pt x="0" y="6435"/>
                  <a:pt x="1460" y="3217"/>
                </a:cubicBezTo>
                <a:cubicBezTo>
                  <a:pt x="2921" y="0"/>
                  <a:pt x="12570" y="3731"/>
                  <a:pt x="15513" y="4278"/>
                </a:cubicBezTo>
              </a:path>
            </a:pathLst>
          </a:custGeom>
          <a:noFill/>
          <a:ln w="22225" cap="flat" cmpd="sng">
            <a:solidFill>
              <a:srgbClr val="FF0000"/>
            </a:solidFill>
            <a:round/>
            <a:headEnd/>
            <a:tailEnd/>
          </a:ln>
          <a:effectLst/>
        </p:spPr>
        <p:txBody>
          <a:bodyPr/>
          <a:lstStyle/>
          <a:p>
            <a:endParaRPr lang="zh-CN" altLang="en-US"/>
          </a:p>
        </p:txBody>
      </p:sp>
      <p:sp>
        <p:nvSpPr>
          <p:cNvPr id="21509" name="Text Box 5"/>
          <p:cNvSpPr txBox="1">
            <a:spLocks noChangeArrowheads="1"/>
          </p:cNvSpPr>
          <p:nvPr/>
        </p:nvSpPr>
        <p:spPr bwMode="auto">
          <a:xfrm>
            <a:off x="4786314" y="1412875"/>
            <a:ext cx="3467099" cy="4439229"/>
          </a:xfrm>
          <a:prstGeom prst="rect">
            <a:avLst/>
          </a:prstGeom>
          <a:noFill/>
          <a:ln w="9525">
            <a:noFill/>
            <a:miter lim="800000"/>
            <a:headEnd/>
            <a:tailEnd/>
          </a:ln>
        </p:spPr>
        <p:txBody>
          <a:bodyPr wrap="square">
            <a:spAutoFit/>
          </a:bodyPr>
          <a:lstStyle/>
          <a:p>
            <a:pPr>
              <a:buSzPct val="100000"/>
              <a:buFont typeface="Wingdings" pitchFamily="2" charset="2"/>
              <a:buChar char="l"/>
            </a:pPr>
            <a:r>
              <a:rPr lang="zh-CN" altLang="en-US" dirty="0">
                <a:solidFill>
                  <a:srgbClr val="CC0000"/>
                </a:solidFill>
                <a:latin typeface="华文细黑" pitchFamily="2" charset="-122"/>
                <a:ea typeface="华文细黑" pitchFamily="2" charset="-122"/>
              </a:rPr>
              <a:t>平仓</a:t>
            </a:r>
            <a:r>
              <a:rPr lang="zh-CN" altLang="en-US" dirty="0">
                <a:latin typeface="华文细黑" pitchFamily="2" charset="-122"/>
                <a:ea typeface="华文细黑" pitchFamily="2" charset="-122"/>
              </a:rPr>
              <a:t>：对持仓方向做相反的对冲买卖</a:t>
            </a:r>
          </a:p>
          <a:p>
            <a:pPr>
              <a:buSzPct val="100000"/>
              <a:buFont typeface="Wingdings" pitchFamily="2" charset="2"/>
              <a:buNone/>
            </a:pPr>
            <a:endParaRPr lang="zh-CN" altLang="en-US" dirty="0">
              <a:latin typeface="华文细黑" pitchFamily="2" charset="-122"/>
              <a:ea typeface="华文细黑" pitchFamily="2" charset="-122"/>
            </a:endParaRPr>
          </a:p>
          <a:p>
            <a:pPr>
              <a:buSzPct val="100000"/>
              <a:buFont typeface="Wingdings" pitchFamily="2" charset="2"/>
              <a:buNone/>
            </a:pPr>
            <a:endParaRPr lang="zh-CN" altLang="en-US" dirty="0">
              <a:latin typeface="华文细黑" pitchFamily="2" charset="-122"/>
              <a:ea typeface="华文细黑" pitchFamily="2" charset="-122"/>
            </a:endParaRPr>
          </a:p>
          <a:p>
            <a:pPr>
              <a:lnSpc>
                <a:spcPct val="200000"/>
              </a:lnSpc>
              <a:buSzPct val="100000"/>
              <a:buFont typeface="Wingdings" pitchFamily="2" charset="2"/>
              <a:buNone/>
            </a:pPr>
            <a:r>
              <a:rPr lang="zh-CN" altLang="en-US" b="1" dirty="0">
                <a:latin typeface="华文细黑" pitchFamily="2" charset="-122"/>
                <a:ea typeface="华文细黑" pitchFamily="2" charset="-122"/>
              </a:rPr>
              <a:t>例如：2014年2月20日买入1手5月动力煤期货合约，价格为580元/吨</a:t>
            </a:r>
          </a:p>
          <a:p>
            <a:pPr>
              <a:lnSpc>
                <a:spcPct val="200000"/>
              </a:lnSpc>
              <a:buSzPct val="100000"/>
              <a:buFont typeface="Wingdings" pitchFamily="2" charset="2"/>
              <a:buNone/>
            </a:pPr>
            <a:r>
              <a:rPr lang="zh-CN" altLang="en-US" b="1" dirty="0">
                <a:latin typeface="华文细黑" pitchFamily="2" charset="-122"/>
                <a:ea typeface="华文细黑" pitchFamily="2" charset="-122"/>
              </a:rPr>
              <a:t>2014年5月7日，动力煤价格为600元/吨</a:t>
            </a:r>
          </a:p>
          <a:p>
            <a:pPr>
              <a:lnSpc>
                <a:spcPct val="200000"/>
              </a:lnSpc>
              <a:buSzPct val="100000"/>
              <a:buFont typeface="Wingdings" pitchFamily="2" charset="2"/>
              <a:buNone/>
            </a:pPr>
            <a:r>
              <a:rPr lang="zh-CN" altLang="en-US" b="1" dirty="0">
                <a:latin typeface="华文细黑" pitchFamily="2" charset="-122"/>
                <a:ea typeface="华文细黑" pitchFamily="2" charset="-122"/>
              </a:rPr>
              <a:t>按此价格卖出，就不需要交割了</a:t>
            </a:r>
          </a:p>
        </p:txBody>
      </p:sp>
      <p:sp>
        <p:nvSpPr>
          <p:cNvPr id="6" name="标题 1"/>
          <p:cNvSpPr txBox="1">
            <a:spLocks/>
          </p:cNvSpPr>
          <p:nvPr/>
        </p:nvSpPr>
        <p:spPr>
          <a:xfrm>
            <a:off x="357158" y="428604"/>
            <a:ext cx="8229600" cy="785813"/>
          </a:xfrm>
          <a:prstGeom prst="rect">
            <a:avLst/>
          </a:prstGeom>
        </p:spPr>
        <p:txBody>
          <a:bodyPr/>
          <a:lstStyle/>
          <a:p>
            <a:r>
              <a:rPr kumimoji="0" lang="zh-CN" altLang="en-US" sz="2400" b="0" i="0" u="none" strike="noStrike" kern="0" cap="none" spc="0" normalizeH="0" baseline="0" noProof="0" dirty="0" smtClean="0">
                <a:ln>
                  <a:noFill/>
                </a:ln>
                <a:solidFill>
                  <a:schemeClr val="tx1"/>
                </a:solidFill>
                <a:effectLst/>
                <a:uLnTx/>
                <a:uFillTx/>
                <a:latin typeface="黑体" pitchFamily="2" charset="-122"/>
                <a:ea typeface="黑体" pitchFamily="2" charset="-122"/>
                <a:cs typeface="+mj-cs"/>
              </a:rPr>
              <a:t>二、</a:t>
            </a:r>
            <a:r>
              <a:rPr kumimoji="0" lang="zh-CN" altLang="en-US"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企业交割流程</a:t>
            </a:r>
            <a:r>
              <a:rPr kumimoji="0" lang="en-US" altLang="zh-CN"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a:t>
            </a:r>
            <a:r>
              <a:rPr lang="zh-CN" altLang="en-US" sz="2400" dirty="0" smtClean="0">
                <a:ea typeface="黑体" pitchFamily="2" charset="-122"/>
              </a:rPr>
              <a:t>不想交割怎么办？</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smtClean="0">
              <a:ln>
                <a:noFill/>
              </a:ln>
              <a:solidFill>
                <a:schemeClr val="tx1"/>
              </a:solidFill>
              <a:effectLst/>
              <a:uLnTx/>
              <a:uFillTx/>
              <a:latin typeface="黑体" pitchFamily="2" charset="-122"/>
              <a:ea typeface="黑体" pitchFamily="2" charset="-122"/>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914400" y="2571744"/>
            <a:ext cx="8229600" cy="654032"/>
          </a:xfrm>
        </p:spPr>
        <p:txBody>
          <a:bodyPr/>
          <a:lstStyle/>
          <a:p>
            <a:r>
              <a:rPr lang="zh-CN" altLang="en-US" sz="4800" b="1" kern="1200" dirty="0" smtClean="0">
                <a:solidFill>
                  <a:schemeClr val="tx1"/>
                </a:solidFill>
                <a:latin typeface="黑体" pitchFamily="49" charset="-122"/>
                <a:ea typeface="黑体" pitchFamily="49" charset="-122"/>
                <a:cs typeface="+mn-cs"/>
              </a:rPr>
              <a:t>一、动力煤期货的优势</a:t>
            </a:r>
            <a:endParaRPr lang="zh-CN" altLang="en-US" sz="4800" b="1" kern="1200" dirty="0">
              <a:solidFill>
                <a:schemeClr val="tx1"/>
              </a:solidFill>
              <a:latin typeface="黑体" pitchFamily="49" charset="-122"/>
              <a:ea typeface="黑体" pitchFamily="49" charset="-122"/>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内容占位符 2"/>
          <p:cNvSpPr>
            <a:spLocks noGrp="1"/>
          </p:cNvSpPr>
          <p:nvPr>
            <p:ph idx="1"/>
          </p:nvPr>
        </p:nvSpPr>
        <p:spPr>
          <a:xfrm>
            <a:off x="395288" y="1125538"/>
            <a:ext cx="7748612" cy="1946272"/>
          </a:xfrm>
        </p:spPr>
        <p:txBody>
          <a:bodyPr/>
          <a:lstStyle/>
          <a:p>
            <a:pPr eaLnBrk="1" hangingPunct="1">
              <a:lnSpc>
                <a:spcPct val="200000"/>
              </a:lnSpc>
              <a:buNone/>
            </a:pPr>
            <a:r>
              <a:rPr lang="zh-CN" altLang="en-US" sz="2200" dirty="0" smtClean="0">
                <a:latin typeface="华文细黑" pitchFamily="2" charset="-122"/>
                <a:ea typeface="华文细黑" pitchFamily="2" charset="-122"/>
              </a:rPr>
              <a:t>买方案例：</a:t>
            </a:r>
            <a:r>
              <a:rPr lang="en-US" altLang="zh-CN" sz="2200" dirty="0" smtClean="0">
                <a:latin typeface="华文细黑" pitchFamily="2" charset="-122"/>
                <a:ea typeface="华文细黑" pitchFamily="2" charset="-122"/>
              </a:rPr>
              <a:t>2013</a:t>
            </a:r>
            <a:r>
              <a:rPr lang="zh-CN" altLang="en-US" sz="2200" dirty="0" smtClean="0">
                <a:latin typeface="华文细黑" pitchFamily="2" charset="-122"/>
                <a:ea typeface="华文细黑" pitchFamily="2" charset="-122"/>
              </a:rPr>
              <a:t>年</a:t>
            </a:r>
            <a:r>
              <a:rPr lang="en-US" altLang="zh-CN" sz="2200" dirty="0" smtClean="0">
                <a:latin typeface="华文细黑" pitchFamily="2" charset="-122"/>
                <a:ea typeface="华文细黑" pitchFamily="2" charset="-122"/>
              </a:rPr>
              <a:t>10</a:t>
            </a:r>
            <a:r>
              <a:rPr lang="zh-CN" altLang="en-US" sz="2200" dirty="0" smtClean="0">
                <a:latin typeface="华文细黑" pitchFamily="2" charset="-122"/>
                <a:ea typeface="华文细黑" pitchFamily="2" charset="-122"/>
              </a:rPr>
              <a:t>月</a:t>
            </a:r>
            <a:r>
              <a:rPr lang="en-US" altLang="zh-CN" sz="2200" dirty="0" smtClean="0">
                <a:latin typeface="华文细黑" pitchFamily="2" charset="-122"/>
                <a:ea typeface="华文细黑" pitchFamily="2" charset="-122"/>
              </a:rPr>
              <a:t>24</a:t>
            </a:r>
            <a:r>
              <a:rPr lang="zh-CN" altLang="en-US" sz="2200" dirty="0" smtClean="0">
                <a:latin typeface="华文细黑" pitchFamily="2" charset="-122"/>
                <a:ea typeface="华文细黑" pitchFamily="2" charset="-122"/>
              </a:rPr>
              <a:t>日某动力煤贸易企业买入</a:t>
            </a:r>
            <a:r>
              <a:rPr lang="en-US" altLang="zh-CN" sz="2200" dirty="0" smtClean="0">
                <a:latin typeface="华文细黑" pitchFamily="2" charset="-122"/>
                <a:ea typeface="华文细黑" pitchFamily="2" charset="-122"/>
              </a:rPr>
              <a:t>1</a:t>
            </a:r>
            <a:r>
              <a:rPr lang="zh-CN" altLang="en-US" sz="2200" dirty="0" smtClean="0">
                <a:latin typeface="华文细黑" pitchFamily="2" charset="-122"/>
                <a:ea typeface="华文细黑" pitchFamily="2" charset="-122"/>
              </a:rPr>
              <a:t>手</a:t>
            </a:r>
            <a:r>
              <a:rPr lang="en-US" altLang="zh-CN" sz="2200" dirty="0" smtClean="0">
                <a:latin typeface="华文细黑" pitchFamily="2" charset="-122"/>
                <a:ea typeface="华文细黑" pitchFamily="2" charset="-122"/>
              </a:rPr>
              <a:t>TC1401</a:t>
            </a:r>
            <a:r>
              <a:rPr lang="zh-CN" altLang="en-US" sz="2200" dirty="0" smtClean="0">
                <a:latin typeface="华文细黑" pitchFamily="2" charset="-122"/>
                <a:ea typeface="华文细黑" pitchFamily="2" charset="-122"/>
              </a:rPr>
              <a:t>，开仓价格为</a:t>
            </a:r>
            <a:r>
              <a:rPr lang="en-US" altLang="zh-CN" sz="2200" dirty="0" smtClean="0">
                <a:latin typeface="华文细黑" pitchFamily="2" charset="-122"/>
                <a:ea typeface="华文细黑" pitchFamily="2" charset="-122"/>
              </a:rPr>
              <a:t>555</a:t>
            </a:r>
            <a:r>
              <a:rPr lang="zh-CN" altLang="en-US" sz="2200" dirty="0" smtClean="0">
                <a:latin typeface="华文细黑" pitchFamily="2" charset="-122"/>
                <a:ea typeface="华文细黑" pitchFamily="2" charset="-122"/>
              </a:rPr>
              <a:t>元</a:t>
            </a:r>
            <a:r>
              <a:rPr lang="en-US" altLang="zh-CN" sz="2200" dirty="0" smtClean="0">
                <a:latin typeface="华文细黑" pitchFamily="2" charset="-122"/>
                <a:ea typeface="华文细黑" pitchFamily="2" charset="-122"/>
              </a:rPr>
              <a:t>/</a:t>
            </a:r>
            <a:r>
              <a:rPr lang="zh-CN" altLang="en-US" sz="2200" dirty="0" smtClean="0">
                <a:latin typeface="华文细黑" pitchFamily="2" charset="-122"/>
                <a:ea typeface="华文细黑" pitchFamily="2" charset="-122"/>
              </a:rPr>
              <a:t>吨，保证金为</a:t>
            </a:r>
            <a:r>
              <a:rPr lang="en-US" altLang="zh-CN" sz="2200" dirty="0" smtClean="0">
                <a:latin typeface="华文细黑" pitchFamily="2" charset="-122"/>
                <a:ea typeface="华文细黑" pitchFamily="2" charset="-122"/>
              </a:rPr>
              <a:t>9%</a:t>
            </a:r>
            <a:r>
              <a:rPr lang="zh-CN" altLang="en-US" sz="2200" dirty="0" smtClean="0">
                <a:latin typeface="华文细黑" pitchFamily="2" charset="-122"/>
                <a:ea typeface="华文细黑" pitchFamily="2" charset="-122"/>
              </a:rPr>
              <a:t>。（忽略手续费、税金等费用）</a:t>
            </a:r>
          </a:p>
        </p:txBody>
      </p:sp>
      <p:sp>
        <p:nvSpPr>
          <p:cNvPr id="38914" name="TextBox 6"/>
          <p:cNvSpPr txBox="1">
            <a:spLocks noChangeArrowheads="1"/>
          </p:cNvSpPr>
          <p:nvPr/>
        </p:nvSpPr>
        <p:spPr bwMode="auto">
          <a:xfrm>
            <a:off x="571472" y="3857628"/>
            <a:ext cx="4246564" cy="1989158"/>
          </a:xfrm>
          <a:prstGeom prst="rect">
            <a:avLst/>
          </a:prstGeom>
          <a:solidFill>
            <a:schemeClr val="bg1"/>
          </a:solidFill>
          <a:ln w="25400" algn="ctr">
            <a:solidFill>
              <a:srgbClr val="2D2D8A"/>
            </a:solidFill>
            <a:miter lim="800000"/>
            <a:headEnd/>
            <a:tailEnd/>
          </a:ln>
        </p:spPr>
        <p:txBody>
          <a:bodyPr wrap="square" tIns="54000" bIns="270000">
            <a:spAutoFit/>
          </a:bodyPr>
          <a:lstStyle/>
          <a:p>
            <a:pPr>
              <a:lnSpc>
                <a:spcPct val="200000"/>
              </a:lnSpc>
            </a:pPr>
            <a:r>
              <a:rPr lang="zh-CN" altLang="en-US" dirty="0">
                <a:solidFill>
                  <a:srgbClr val="000000"/>
                </a:solidFill>
                <a:latin typeface="宋体" charset="-122"/>
                <a:ea typeface="华文细黑" pitchFamily="2" charset="-122"/>
              </a:rPr>
              <a:t>期初权益</a:t>
            </a:r>
            <a:r>
              <a:rPr lang="en-US" altLang="zh-CN" dirty="0" smtClean="0">
                <a:solidFill>
                  <a:srgbClr val="000000"/>
                </a:solidFill>
                <a:latin typeface="宋体" charset="-122"/>
                <a:ea typeface="华文细黑" pitchFamily="2" charset="-122"/>
              </a:rPr>
              <a:t>=50,000</a:t>
            </a:r>
            <a:endParaRPr lang="en-US" altLang="zh-CN" dirty="0">
              <a:solidFill>
                <a:srgbClr val="000000"/>
              </a:solidFill>
              <a:latin typeface="宋体" charset="-122"/>
              <a:ea typeface="华文细黑" pitchFamily="2" charset="-122"/>
            </a:endParaRPr>
          </a:p>
          <a:p>
            <a:pPr>
              <a:lnSpc>
                <a:spcPct val="200000"/>
              </a:lnSpc>
            </a:pPr>
            <a:r>
              <a:rPr lang="zh-CN" altLang="en-US" dirty="0">
                <a:solidFill>
                  <a:srgbClr val="000000"/>
                </a:solidFill>
                <a:latin typeface="宋体" charset="-122"/>
                <a:ea typeface="华文细黑" pitchFamily="2" charset="-122"/>
              </a:rPr>
              <a:t>保证金</a:t>
            </a:r>
            <a:r>
              <a:rPr lang="en-US" altLang="zh-CN" dirty="0" smtClean="0">
                <a:solidFill>
                  <a:srgbClr val="000000"/>
                </a:solidFill>
                <a:latin typeface="宋体" charset="-122"/>
                <a:ea typeface="华文细黑" pitchFamily="2" charset="-122"/>
              </a:rPr>
              <a:t>=555</a:t>
            </a:r>
            <a:r>
              <a:rPr lang="zh-CN" altLang="en-US" dirty="0" smtClean="0">
                <a:solidFill>
                  <a:srgbClr val="000000"/>
                </a:solidFill>
                <a:latin typeface="宋体" charset="-122"/>
                <a:ea typeface="华文细黑" pitchFamily="2" charset="-122"/>
              </a:rPr>
              <a:t>*</a:t>
            </a:r>
            <a:r>
              <a:rPr lang="en-US" altLang="zh-CN" dirty="0" smtClean="0">
                <a:solidFill>
                  <a:srgbClr val="000000"/>
                </a:solidFill>
                <a:latin typeface="宋体" charset="-122"/>
                <a:ea typeface="华文细黑" pitchFamily="2" charset="-122"/>
              </a:rPr>
              <a:t>200</a:t>
            </a:r>
            <a:r>
              <a:rPr lang="zh-CN" altLang="en-US" dirty="0" smtClean="0">
                <a:solidFill>
                  <a:srgbClr val="000000"/>
                </a:solidFill>
                <a:latin typeface="宋体" charset="-122"/>
                <a:ea typeface="华文细黑" pitchFamily="2" charset="-122"/>
              </a:rPr>
              <a:t>*</a:t>
            </a:r>
            <a:r>
              <a:rPr lang="en-US" altLang="zh-CN" dirty="0" smtClean="0">
                <a:solidFill>
                  <a:srgbClr val="000000"/>
                </a:solidFill>
                <a:latin typeface="宋体" charset="-122"/>
                <a:ea typeface="华文细黑" pitchFamily="2" charset="-122"/>
              </a:rPr>
              <a:t>9%</a:t>
            </a:r>
            <a:r>
              <a:rPr lang="en-US" altLang="zh-CN" dirty="0" smtClean="0">
                <a:solidFill>
                  <a:srgbClr val="FF0000"/>
                </a:solidFill>
                <a:latin typeface="宋体" charset="-122"/>
                <a:ea typeface="华文细黑" pitchFamily="2" charset="-122"/>
              </a:rPr>
              <a:t>=9,990</a:t>
            </a:r>
            <a:endParaRPr lang="en-US" altLang="zh-CN" dirty="0">
              <a:solidFill>
                <a:srgbClr val="000000"/>
              </a:solidFill>
              <a:latin typeface="宋体" charset="-122"/>
              <a:ea typeface="华文细黑" pitchFamily="2" charset="-122"/>
            </a:endParaRPr>
          </a:p>
          <a:p>
            <a:pPr>
              <a:lnSpc>
                <a:spcPct val="200000"/>
              </a:lnSpc>
            </a:pPr>
            <a:r>
              <a:rPr lang="zh-CN" altLang="en-US" dirty="0">
                <a:solidFill>
                  <a:srgbClr val="000000"/>
                </a:solidFill>
                <a:latin typeface="宋体" charset="-122"/>
                <a:ea typeface="华文细黑" pitchFamily="2" charset="-122"/>
              </a:rPr>
              <a:t>可用资金</a:t>
            </a:r>
            <a:r>
              <a:rPr lang="en-US" altLang="zh-CN" dirty="0" smtClean="0">
                <a:solidFill>
                  <a:srgbClr val="000000"/>
                </a:solidFill>
                <a:latin typeface="宋体" charset="-122"/>
                <a:ea typeface="华文细黑" pitchFamily="2" charset="-122"/>
              </a:rPr>
              <a:t>=50,000-9,990=40,010</a:t>
            </a:r>
            <a:endParaRPr lang="zh-CN" altLang="en-US" dirty="0">
              <a:solidFill>
                <a:srgbClr val="000000"/>
              </a:solidFill>
              <a:latin typeface="宋体" charset="-122"/>
              <a:ea typeface="华文细黑" pitchFamily="2" charset="-122"/>
            </a:endParaRPr>
          </a:p>
        </p:txBody>
      </p:sp>
      <p:sp>
        <p:nvSpPr>
          <p:cNvPr id="38915" name="标题 1"/>
          <p:cNvSpPr>
            <a:spLocks noGrp="1"/>
          </p:cNvSpPr>
          <p:nvPr>
            <p:ph type="title"/>
          </p:nvPr>
        </p:nvSpPr>
        <p:spPr>
          <a:xfrm>
            <a:off x="303213" y="266700"/>
            <a:ext cx="8229600" cy="785813"/>
          </a:xfrm>
        </p:spPr>
        <p:txBody>
          <a:bodyPr/>
          <a:lstStyle/>
          <a:p>
            <a:pPr algn="l" eaLnBrk="1" hangingPunct="1"/>
            <a:r>
              <a:rPr lang="zh-CN" altLang="en-US" sz="2400" dirty="0" smtClean="0">
                <a:solidFill>
                  <a:schemeClr val="tx1"/>
                </a:solidFill>
                <a:latin typeface="黑体" pitchFamily="2" charset="-122"/>
                <a:ea typeface="黑体" pitchFamily="2" charset="-122"/>
              </a:rPr>
              <a:t>二、</a:t>
            </a:r>
            <a:r>
              <a:rPr lang="zh-CN" altLang="en-US" sz="2400" dirty="0" smtClean="0">
                <a:latin typeface="黑体" pitchFamily="2" charset="-122"/>
                <a:ea typeface="黑体" pitchFamily="2" charset="-122"/>
              </a:rPr>
              <a:t>企业交割流程</a:t>
            </a:r>
            <a:r>
              <a:rPr lang="en-US" altLang="zh-CN" sz="2400" dirty="0" smtClean="0">
                <a:latin typeface="黑体" pitchFamily="2" charset="-122"/>
                <a:ea typeface="黑体" pitchFamily="2" charset="-122"/>
              </a:rPr>
              <a:t>——</a:t>
            </a:r>
            <a:r>
              <a:rPr lang="zh-CN" altLang="en-US" sz="2400" dirty="0" smtClean="0">
                <a:latin typeface="黑体" pitchFamily="2" charset="-122"/>
                <a:ea typeface="黑体" pitchFamily="2" charset="-122"/>
              </a:rPr>
              <a:t>交割怎么办？</a:t>
            </a:r>
            <a:endParaRPr lang="zh-CN" altLang="en-US" sz="2400" dirty="0" smtClean="0">
              <a:solidFill>
                <a:schemeClr val="tx1"/>
              </a:solidFill>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7158" y="1071546"/>
            <a:ext cx="8229600" cy="4525963"/>
          </a:xfrm>
        </p:spPr>
        <p:txBody>
          <a:bodyPr/>
          <a:lstStyle/>
          <a:p>
            <a:pPr>
              <a:lnSpc>
                <a:spcPct val="200000"/>
              </a:lnSpc>
            </a:pPr>
            <a:r>
              <a:rPr lang="en-US" altLang="zh-CN" sz="2200" dirty="0" smtClean="0">
                <a:latin typeface="华文细黑" pitchFamily="2" charset="-122"/>
                <a:ea typeface="华文细黑" pitchFamily="2" charset="-122"/>
              </a:rPr>
              <a:t>2014</a:t>
            </a:r>
            <a:r>
              <a:rPr lang="zh-CN" altLang="en-US" sz="2200" dirty="0" smtClean="0">
                <a:latin typeface="华文细黑" pitchFamily="2" charset="-122"/>
                <a:ea typeface="华文细黑" pitchFamily="2" charset="-122"/>
              </a:rPr>
              <a:t>年</a:t>
            </a:r>
            <a:r>
              <a:rPr lang="en-US" altLang="zh-CN" sz="2200" dirty="0" smtClean="0">
                <a:latin typeface="华文细黑" pitchFamily="2" charset="-122"/>
                <a:ea typeface="华文细黑" pitchFamily="2" charset="-122"/>
              </a:rPr>
              <a:t>1</a:t>
            </a:r>
            <a:r>
              <a:rPr lang="zh-CN" altLang="en-US" sz="2200" dirty="0" smtClean="0">
                <a:latin typeface="华文细黑" pitchFamily="2" charset="-122"/>
                <a:ea typeface="华文细黑" pitchFamily="2" charset="-122"/>
              </a:rPr>
              <a:t>月</a:t>
            </a:r>
            <a:r>
              <a:rPr lang="en-US" altLang="zh-CN" sz="2200" dirty="0" smtClean="0">
                <a:latin typeface="华文细黑" pitchFamily="2" charset="-122"/>
                <a:ea typeface="华文细黑" pitchFamily="2" charset="-122"/>
              </a:rPr>
              <a:t>6</a:t>
            </a:r>
            <a:r>
              <a:rPr lang="zh-CN" altLang="en-US" sz="2200" dirty="0" smtClean="0">
                <a:latin typeface="华文细黑" pitchFamily="2" charset="-122"/>
                <a:ea typeface="华文细黑" pitchFamily="2" charset="-122"/>
              </a:rPr>
              <a:t>日的当日结算价为</a:t>
            </a:r>
            <a:r>
              <a:rPr lang="en-US" altLang="zh-CN" sz="2200" dirty="0" smtClean="0">
                <a:latin typeface="华文细黑" pitchFamily="2" charset="-122"/>
                <a:ea typeface="华文细黑" pitchFamily="2" charset="-122"/>
              </a:rPr>
              <a:t>560</a:t>
            </a:r>
            <a:r>
              <a:rPr lang="zh-CN" altLang="en-US" sz="2200" dirty="0" smtClean="0">
                <a:latin typeface="华文细黑" pitchFamily="2" charset="-122"/>
                <a:ea typeface="华文细黑" pitchFamily="2" charset="-122"/>
              </a:rPr>
              <a:t>元，</a:t>
            </a:r>
            <a:r>
              <a:rPr lang="en-US" altLang="zh-CN" sz="2200" dirty="0" smtClean="0">
                <a:latin typeface="华文细黑" pitchFamily="2" charset="-122"/>
                <a:ea typeface="华文细黑" pitchFamily="2" charset="-122"/>
              </a:rPr>
              <a:t>1</a:t>
            </a:r>
            <a:r>
              <a:rPr lang="zh-CN" altLang="en-US" sz="2200" dirty="0" smtClean="0">
                <a:latin typeface="华文细黑" pitchFamily="2" charset="-122"/>
                <a:ea typeface="华文细黑" pitchFamily="2" charset="-122"/>
              </a:rPr>
              <a:t>月</a:t>
            </a:r>
            <a:r>
              <a:rPr lang="en-US" altLang="zh-CN" sz="2200" dirty="0" smtClean="0">
                <a:latin typeface="华文细黑" pitchFamily="2" charset="-122"/>
                <a:ea typeface="华文细黑" pitchFamily="2" charset="-122"/>
              </a:rPr>
              <a:t>7</a:t>
            </a:r>
            <a:r>
              <a:rPr lang="zh-CN" altLang="en-US" sz="2200" dirty="0" smtClean="0">
                <a:latin typeface="华文细黑" pitchFamily="2" charset="-122"/>
                <a:ea typeface="华文细黑" pitchFamily="2" charset="-122"/>
              </a:rPr>
              <a:t>日（</a:t>
            </a:r>
            <a:r>
              <a:rPr lang="en-US" altLang="zh-CN" sz="2200" dirty="0" smtClean="0">
                <a:latin typeface="华文细黑" pitchFamily="2" charset="-122"/>
                <a:ea typeface="华文细黑" pitchFamily="2" charset="-122"/>
              </a:rPr>
              <a:t>TC1401</a:t>
            </a:r>
            <a:r>
              <a:rPr lang="zh-CN" altLang="en-US" sz="2200" dirty="0" smtClean="0">
                <a:latin typeface="华文细黑" pitchFamily="2" charset="-122"/>
                <a:ea typeface="华文细黑" pitchFamily="2" charset="-122"/>
              </a:rPr>
              <a:t>合约最后交易日）的当日结算价为</a:t>
            </a:r>
            <a:r>
              <a:rPr lang="en-US" altLang="zh-CN" sz="2200" dirty="0" smtClean="0">
                <a:latin typeface="华文细黑" pitchFamily="2" charset="-122"/>
                <a:ea typeface="华文细黑" pitchFamily="2" charset="-122"/>
              </a:rPr>
              <a:t>562</a:t>
            </a:r>
            <a:r>
              <a:rPr lang="zh-CN" altLang="en-US" sz="2200" dirty="0" smtClean="0">
                <a:latin typeface="华文细黑" pitchFamily="2" charset="-122"/>
                <a:ea typeface="华文细黑" pitchFamily="2" charset="-122"/>
              </a:rPr>
              <a:t>元，</a:t>
            </a:r>
            <a:r>
              <a:rPr lang="en-US" altLang="zh-CN" sz="2200" dirty="0" smtClean="0">
                <a:latin typeface="华文细黑" pitchFamily="2" charset="-122"/>
                <a:ea typeface="华文细黑" pitchFamily="2" charset="-122"/>
              </a:rPr>
              <a:t>2014</a:t>
            </a:r>
            <a:r>
              <a:rPr lang="zh-CN" altLang="en-US" sz="2200" dirty="0" smtClean="0">
                <a:latin typeface="华文细黑" pitchFamily="2" charset="-122"/>
                <a:ea typeface="华文细黑" pitchFamily="2" charset="-122"/>
              </a:rPr>
              <a:t>年</a:t>
            </a:r>
            <a:r>
              <a:rPr lang="en-US" altLang="zh-CN" sz="2200" dirty="0" smtClean="0">
                <a:latin typeface="华文细黑" pitchFamily="2" charset="-122"/>
                <a:ea typeface="华文细黑" pitchFamily="2" charset="-122"/>
              </a:rPr>
              <a:t>1</a:t>
            </a:r>
            <a:r>
              <a:rPr lang="zh-CN" altLang="en-US" sz="2200" dirty="0" smtClean="0">
                <a:latin typeface="华文细黑" pitchFamily="2" charset="-122"/>
                <a:ea typeface="华文细黑" pitchFamily="2" charset="-122"/>
              </a:rPr>
              <a:t>月交割结算价为</a:t>
            </a:r>
            <a:r>
              <a:rPr lang="en-US" altLang="zh-CN" sz="2200" dirty="0" smtClean="0">
                <a:latin typeface="华文细黑" pitchFamily="2" charset="-122"/>
                <a:ea typeface="华文细黑" pitchFamily="2" charset="-122"/>
              </a:rPr>
              <a:t>565</a:t>
            </a:r>
            <a:r>
              <a:rPr lang="zh-CN" altLang="en-US" sz="2200" dirty="0" smtClean="0">
                <a:latin typeface="华文细黑" pitchFamily="2" charset="-122"/>
                <a:ea typeface="华文细黑" pitchFamily="2" charset="-122"/>
              </a:rPr>
              <a:t>元</a:t>
            </a:r>
            <a:r>
              <a:rPr lang="en-US" altLang="zh-CN" sz="2200" dirty="0" smtClean="0">
                <a:latin typeface="华文细黑" pitchFamily="2" charset="-122"/>
                <a:ea typeface="华文细黑" pitchFamily="2" charset="-122"/>
              </a:rPr>
              <a:t>/</a:t>
            </a:r>
            <a:r>
              <a:rPr lang="zh-CN" altLang="en-US" sz="2200" dirty="0" smtClean="0">
                <a:latin typeface="华文细黑" pitchFamily="2" charset="-122"/>
                <a:ea typeface="华文细黑" pitchFamily="2" charset="-122"/>
              </a:rPr>
              <a:t>吨，交割月保证金率为</a:t>
            </a:r>
            <a:r>
              <a:rPr lang="en-US" altLang="zh-CN" sz="2200" dirty="0" smtClean="0">
                <a:latin typeface="华文细黑" pitchFamily="2" charset="-122"/>
                <a:ea typeface="华文细黑" pitchFamily="2" charset="-122"/>
              </a:rPr>
              <a:t>30%</a:t>
            </a:r>
          </a:p>
          <a:p>
            <a:endParaRPr lang="zh-CN" altLang="en-US" dirty="0"/>
          </a:p>
        </p:txBody>
      </p:sp>
      <p:sp>
        <p:nvSpPr>
          <p:cNvPr id="6" name="矩形 5"/>
          <p:cNvSpPr/>
          <p:nvPr/>
        </p:nvSpPr>
        <p:spPr>
          <a:xfrm>
            <a:off x="642910" y="3429000"/>
            <a:ext cx="6858048" cy="255454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nSpc>
                <a:spcPct val="200000"/>
              </a:lnSpc>
            </a:pPr>
            <a:r>
              <a:rPr lang="en-US" altLang="zh-CN" sz="2000" dirty="0" smtClean="0">
                <a:latin typeface="华文细黑" pitchFamily="2" charset="-122"/>
                <a:ea typeface="华文细黑" pitchFamily="2" charset="-122"/>
              </a:rPr>
              <a:t>2014</a:t>
            </a:r>
            <a:r>
              <a:rPr lang="zh-CN" altLang="en-US" sz="2000" dirty="0" smtClean="0">
                <a:latin typeface="华文细黑" pitchFamily="2" charset="-122"/>
                <a:ea typeface="华文细黑" pitchFamily="2" charset="-122"/>
              </a:rPr>
              <a:t>年</a:t>
            </a:r>
            <a:r>
              <a:rPr lang="en-US" altLang="zh-CN" sz="2000" dirty="0" smtClean="0">
                <a:latin typeface="华文细黑" pitchFamily="2" charset="-122"/>
                <a:ea typeface="华文细黑" pitchFamily="2" charset="-122"/>
              </a:rPr>
              <a:t>1</a:t>
            </a:r>
            <a:r>
              <a:rPr lang="zh-CN" altLang="en-US" sz="2000" dirty="0" smtClean="0">
                <a:latin typeface="华文细黑" pitchFamily="2" charset="-122"/>
                <a:ea typeface="华文细黑" pitchFamily="2" charset="-122"/>
              </a:rPr>
              <a:t>月</a:t>
            </a:r>
            <a:r>
              <a:rPr lang="en-US" altLang="zh-CN" sz="2000" dirty="0" smtClean="0">
                <a:latin typeface="华文细黑" pitchFamily="2" charset="-122"/>
                <a:ea typeface="华文细黑" pitchFamily="2" charset="-122"/>
              </a:rPr>
              <a:t>7</a:t>
            </a:r>
            <a:r>
              <a:rPr lang="zh-CN" altLang="en-US" sz="2000" dirty="0" smtClean="0">
                <a:latin typeface="华文细黑" pitchFamily="2" charset="-122"/>
                <a:ea typeface="华文细黑" pitchFamily="2" charset="-122"/>
              </a:rPr>
              <a:t>日</a:t>
            </a:r>
            <a:endParaRPr lang="en-US" altLang="zh-CN" sz="2000" dirty="0" smtClean="0">
              <a:latin typeface="华文细黑" pitchFamily="2" charset="-122"/>
              <a:ea typeface="华文细黑" pitchFamily="2" charset="-122"/>
            </a:endParaRPr>
          </a:p>
          <a:p>
            <a:pPr>
              <a:lnSpc>
                <a:spcPct val="200000"/>
              </a:lnSpc>
            </a:pPr>
            <a:r>
              <a:rPr lang="zh-CN" altLang="en-US" sz="2000" dirty="0" smtClean="0">
                <a:latin typeface="华文细黑" pitchFamily="2" charset="-122"/>
                <a:ea typeface="华文细黑" pitchFamily="2" charset="-122"/>
              </a:rPr>
              <a:t>所需保证金</a:t>
            </a:r>
            <a:r>
              <a:rPr lang="en-US" altLang="zh-CN" sz="2000" dirty="0" smtClean="0">
                <a:latin typeface="华文细黑" pitchFamily="2" charset="-122"/>
                <a:ea typeface="华文细黑" pitchFamily="2" charset="-122"/>
              </a:rPr>
              <a:t>=560</a:t>
            </a:r>
            <a:r>
              <a:rPr lang="zh-CN" altLang="en-US" sz="2000" dirty="0" smtClean="0">
                <a:latin typeface="华文细黑" pitchFamily="2" charset="-122"/>
                <a:ea typeface="华文细黑" pitchFamily="2" charset="-122"/>
              </a:rPr>
              <a:t>*</a:t>
            </a:r>
            <a:r>
              <a:rPr lang="en-US" altLang="zh-CN" sz="2000" dirty="0" smtClean="0">
                <a:latin typeface="华文细黑" pitchFamily="2" charset="-122"/>
                <a:ea typeface="华文细黑" pitchFamily="2" charset="-122"/>
              </a:rPr>
              <a:t>200</a:t>
            </a:r>
            <a:r>
              <a:rPr lang="zh-CN" altLang="en-US" sz="2000" dirty="0" smtClean="0">
                <a:latin typeface="华文细黑" pitchFamily="2" charset="-122"/>
                <a:ea typeface="华文细黑" pitchFamily="2" charset="-122"/>
              </a:rPr>
              <a:t>*</a:t>
            </a:r>
            <a:r>
              <a:rPr lang="en-US" altLang="zh-CN" sz="2000" dirty="0" smtClean="0">
                <a:solidFill>
                  <a:srgbClr val="FF0000"/>
                </a:solidFill>
                <a:latin typeface="华文细黑" pitchFamily="2" charset="-122"/>
                <a:ea typeface="华文细黑" pitchFamily="2" charset="-122"/>
              </a:rPr>
              <a:t>30%</a:t>
            </a:r>
            <a:r>
              <a:rPr lang="en-US" altLang="zh-CN" sz="2000" dirty="0" smtClean="0">
                <a:solidFill>
                  <a:schemeClr val="tx1"/>
                </a:solidFill>
                <a:latin typeface="华文细黑" pitchFamily="2" charset="-122"/>
                <a:ea typeface="华文细黑" pitchFamily="2" charset="-122"/>
              </a:rPr>
              <a:t>=33,600</a:t>
            </a:r>
            <a:endParaRPr lang="en-US" altLang="zh-CN" sz="2000" dirty="0" smtClean="0">
              <a:latin typeface="华文细黑" pitchFamily="2" charset="-122"/>
              <a:ea typeface="华文细黑" pitchFamily="2" charset="-122"/>
            </a:endParaRPr>
          </a:p>
          <a:p>
            <a:pPr>
              <a:lnSpc>
                <a:spcPct val="200000"/>
              </a:lnSpc>
            </a:pPr>
            <a:r>
              <a:rPr lang="en-US" altLang="zh-CN" sz="2000" dirty="0" smtClean="0">
                <a:latin typeface="华文细黑" pitchFamily="2" charset="-122"/>
                <a:ea typeface="华文细黑" pitchFamily="2" charset="-122"/>
              </a:rPr>
              <a:t>2014</a:t>
            </a:r>
            <a:r>
              <a:rPr lang="zh-CN" altLang="en-US" sz="2000" dirty="0" smtClean="0">
                <a:latin typeface="华文细黑" pitchFamily="2" charset="-122"/>
                <a:ea typeface="华文细黑" pitchFamily="2" charset="-122"/>
              </a:rPr>
              <a:t>年</a:t>
            </a:r>
            <a:r>
              <a:rPr lang="en-US" altLang="zh-CN" sz="2000" dirty="0" smtClean="0">
                <a:latin typeface="华文细黑" pitchFamily="2" charset="-122"/>
                <a:ea typeface="华文细黑" pitchFamily="2" charset="-122"/>
              </a:rPr>
              <a:t>1</a:t>
            </a:r>
            <a:r>
              <a:rPr lang="zh-CN" altLang="en-US" sz="2000" dirty="0" smtClean="0">
                <a:latin typeface="华文细黑" pitchFamily="2" charset="-122"/>
                <a:ea typeface="华文细黑" pitchFamily="2" charset="-122"/>
              </a:rPr>
              <a:t>月</a:t>
            </a:r>
            <a:r>
              <a:rPr lang="en-US" altLang="zh-CN" sz="2000" dirty="0" smtClean="0">
                <a:latin typeface="华文细黑" pitchFamily="2" charset="-122"/>
                <a:ea typeface="华文细黑" pitchFamily="2" charset="-122"/>
              </a:rPr>
              <a:t>7</a:t>
            </a:r>
            <a:r>
              <a:rPr lang="zh-CN" altLang="en-US" sz="2000" dirty="0" smtClean="0">
                <a:latin typeface="华文细黑" pitchFamily="2" charset="-122"/>
                <a:ea typeface="华文细黑" pitchFamily="2" charset="-122"/>
              </a:rPr>
              <a:t>日</a:t>
            </a:r>
            <a:endParaRPr lang="en-US" altLang="zh-CN" sz="2000" dirty="0" smtClean="0">
              <a:latin typeface="华文细黑" pitchFamily="2" charset="-122"/>
              <a:ea typeface="华文细黑" pitchFamily="2" charset="-122"/>
            </a:endParaRPr>
          </a:p>
          <a:p>
            <a:pPr>
              <a:lnSpc>
                <a:spcPct val="200000"/>
              </a:lnSpc>
            </a:pPr>
            <a:r>
              <a:rPr lang="zh-CN" altLang="en-US" sz="2000" dirty="0" smtClean="0">
                <a:latin typeface="华文细黑" pitchFamily="2" charset="-122"/>
                <a:ea typeface="华文细黑" pitchFamily="2" charset="-122"/>
              </a:rPr>
              <a:t>平仓盈亏</a:t>
            </a:r>
            <a:r>
              <a:rPr lang="en-US" altLang="zh-CN" sz="2000" dirty="0" smtClean="0">
                <a:latin typeface="华文细黑" pitchFamily="2" charset="-122"/>
                <a:ea typeface="华文细黑" pitchFamily="2" charset="-122"/>
              </a:rPr>
              <a:t>=</a:t>
            </a:r>
            <a:r>
              <a:rPr lang="zh-CN" altLang="en-US" sz="2000" dirty="0" smtClean="0">
                <a:latin typeface="华文细黑" pitchFamily="2" charset="-122"/>
                <a:ea typeface="华文细黑" pitchFamily="2" charset="-122"/>
              </a:rPr>
              <a:t>（</a:t>
            </a:r>
            <a:r>
              <a:rPr lang="en-US" altLang="zh-CN" sz="2000" dirty="0" smtClean="0">
                <a:latin typeface="华文细黑" pitchFamily="2" charset="-122"/>
                <a:ea typeface="华文细黑" pitchFamily="2" charset="-122"/>
              </a:rPr>
              <a:t>562-555</a:t>
            </a:r>
            <a:r>
              <a:rPr lang="zh-CN" altLang="en-US" sz="2000" dirty="0" smtClean="0">
                <a:latin typeface="华文细黑" pitchFamily="2" charset="-122"/>
                <a:ea typeface="华文细黑" pitchFamily="2" charset="-122"/>
              </a:rPr>
              <a:t>）*</a:t>
            </a:r>
            <a:r>
              <a:rPr lang="en-US" altLang="zh-CN" sz="2000" dirty="0" smtClean="0">
                <a:latin typeface="华文细黑" pitchFamily="2" charset="-122"/>
                <a:ea typeface="华文细黑" pitchFamily="2" charset="-122"/>
              </a:rPr>
              <a:t>200=1,400</a:t>
            </a:r>
            <a:endParaRPr lang="en-US" altLang="zh-CN" dirty="0" smtClean="0"/>
          </a:p>
        </p:txBody>
      </p:sp>
      <p:sp>
        <p:nvSpPr>
          <p:cNvPr id="7" name="标题 1"/>
          <p:cNvSpPr>
            <a:spLocks noGrp="1"/>
          </p:cNvSpPr>
          <p:nvPr>
            <p:ph type="title"/>
          </p:nvPr>
        </p:nvSpPr>
        <p:spPr>
          <a:xfrm>
            <a:off x="428596" y="357166"/>
            <a:ext cx="8229600" cy="785834"/>
          </a:xfrm>
        </p:spPr>
        <p:txBody>
          <a:bodyPr/>
          <a:lstStyle/>
          <a:p>
            <a:pPr algn="l">
              <a:defRPr/>
            </a:pPr>
            <a:r>
              <a:rPr lang="zh-CN" altLang="en-US" sz="2400" b="1" kern="1200" dirty="0" smtClean="0">
                <a:solidFill>
                  <a:schemeClr val="tx1"/>
                </a:solidFill>
                <a:latin typeface="黑体" pitchFamily="49" charset="-122"/>
                <a:ea typeface="黑体" pitchFamily="49" charset="-122"/>
                <a:cs typeface="+mn-cs"/>
              </a:rPr>
              <a:t>二、</a:t>
            </a:r>
            <a:r>
              <a:rPr lang="zh-CN" altLang="en-US" sz="2400" dirty="0" smtClean="0">
                <a:latin typeface="黑体" pitchFamily="2" charset="-122"/>
                <a:ea typeface="黑体" pitchFamily="2" charset="-122"/>
              </a:rPr>
              <a:t>企业如何交割</a:t>
            </a:r>
            <a:r>
              <a:rPr lang="en-US" altLang="zh-CN" sz="2400" dirty="0" smtClean="0">
                <a:latin typeface="黑体" pitchFamily="2" charset="-122"/>
                <a:ea typeface="黑体" pitchFamily="2" charset="-122"/>
              </a:rPr>
              <a:t>——</a:t>
            </a:r>
            <a:r>
              <a:rPr lang="zh-CN" altLang="en-US" sz="2400" dirty="0" smtClean="0">
                <a:latin typeface="黑体" pitchFamily="2" charset="-122"/>
                <a:ea typeface="黑体" pitchFamily="2" charset="-122"/>
              </a:rPr>
              <a:t>实物交割怎么办？</a:t>
            </a:r>
            <a:endParaRPr lang="zh-CN" altLang="en-US" sz="2400" b="1" kern="1200" dirty="0" smtClean="0">
              <a:solidFill>
                <a:schemeClr val="tx1"/>
              </a:solidFill>
              <a:latin typeface="黑体" pitchFamily="49" charset="-122"/>
              <a:ea typeface="黑体" pitchFamily="49" charset="-122"/>
              <a:cs typeface="+mn-cs"/>
            </a:endParaRPr>
          </a:p>
        </p:txBody>
      </p:sp>
      <p:sp>
        <p:nvSpPr>
          <p:cNvPr id="5" name="线形标注 1 4"/>
          <p:cNvSpPr/>
          <p:nvPr/>
        </p:nvSpPr>
        <p:spPr>
          <a:xfrm>
            <a:off x="3357554" y="3286124"/>
            <a:ext cx="2571768" cy="857256"/>
          </a:xfrm>
          <a:prstGeom prst="borderCallout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altLang="zh-CN" dirty="0" smtClean="0"/>
              <a:t>1</a:t>
            </a:r>
            <a:r>
              <a:rPr lang="zh-CN" altLang="en-US" dirty="0" smtClean="0"/>
              <a:t>月</a:t>
            </a:r>
            <a:r>
              <a:rPr lang="en-US" altLang="zh-CN" dirty="0" smtClean="0"/>
              <a:t>6</a:t>
            </a:r>
            <a:r>
              <a:rPr lang="zh-CN" altLang="en-US" dirty="0" smtClean="0"/>
              <a:t>日结算价为</a:t>
            </a:r>
            <a:r>
              <a:rPr lang="en-US" altLang="zh-CN" dirty="0" smtClean="0"/>
              <a:t>560</a:t>
            </a:r>
            <a:r>
              <a:rPr lang="zh-CN" altLang="en-US" dirty="0" smtClean="0"/>
              <a:t>，以此计算所需保证金</a:t>
            </a:r>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357158" y="1214422"/>
            <a:ext cx="8229600" cy="4525963"/>
          </a:xfrm>
        </p:spPr>
        <p:txBody>
          <a:bodyPr/>
          <a:lstStyle/>
          <a:p>
            <a:pPr eaLnBrk="1" hangingPunct="1">
              <a:lnSpc>
                <a:spcPct val="200000"/>
              </a:lnSpc>
              <a:buNone/>
            </a:pPr>
            <a:r>
              <a:rPr lang="zh-CN" altLang="en-US" sz="2200" dirty="0" smtClean="0">
                <a:latin typeface="华文细黑" pitchFamily="2" charset="-122"/>
                <a:ea typeface="华文细黑" pitchFamily="2" charset="-122"/>
              </a:rPr>
              <a:t>卖方案例：</a:t>
            </a:r>
            <a:r>
              <a:rPr lang="en-US" altLang="zh-CN" sz="2200" dirty="0" smtClean="0">
                <a:latin typeface="华文细黑" pitchFamily="2" charset="-122"/>
                <a:ea typeface="华文细黑" pitchFamily="2" charset="-122"/>
              </a:rPr>
              <a:t>2013</a:t>
            </a:r>
            <a:r>
              <a:rPr lang="zh-CN" altLang="en-US" sz="2200" dirty="0" smtClean="0">
                <a:latin typeface="华文细黑" pitchFamily="2" charset="-122"/>
                <a:ea typeface="华文细黑" pitchFamily="2" charset="-122"/>
              </a:rPr>
              <a:t>年</a:t>
            </a:r>
            <a:r>
              <a:rPr lang="en-US" altLang="zh-CN" sz="2200" dirty="0" smtClean="0">
                <a:latin typeface="华文细黑" pitchFamily="2" charset="-122"/>
                <a:ea typeface="华文细黑" pitchFamily="2" charset="-122"/>
              </a:rPr>
              <a:t>10</a:t>
            </a:r>
            <a:r>
              <a:rPr lang="zh-CN" altLang="en-US" sz="2200" dirty="0" smtClean="0">
                <a:latin typeface="华文细黑" pitchFamily="2" charset="-122"/>
                <a:ea typeface="华文细黑" pitchFamily="2" charset="-122"/>
              </a:rPr>
              <a:t>月</a:t>
            </a:r>
            <a:r>
              <a:rPr lang="en-US" altLang="zh-CN" sz="2200" dirty="0" smtClean="0">
                <a:latin typeface="华文细黑" pitchFamily="2" charset="-122"/>
                <a:ea typeface="华文细黑" pitchFamily="2" charset="-122"/>
              </a:rPr>
              <a:t>24</a:t>
            </a:r>
            <a:r>
              <a:rPr lang="zh-CN" altLang="en-US" sz="2200" dirty="0" smtClean="0">
                <a:latin typeface="华文细黑" pitchFamily="2" charset="-122"/>
                <a:ea typeface="华文细黑" pitchFamily="2" charset="-122"/>
              </a:rPr>
              <a:t>日某动力煤贸易企业卖出</a:t>
            </a:r>
            <a:r>
              <a:rPr lang="en-US" altLang="zh-CN" sz="2200" dirty="0" smtClean="0">
                <a:latin typeface="华文细黑" pitchFamily="2" charset="-122"/>
                <a:ea typeface="华文细黑" pitchFamily="2" charset="-122"/>
              </a:rPr>
              <a:t>1</a:t>
            </a:r>
            <a:r>
              <a:rPr lang="zh-CN" altLang="en-US" sz="2200" dirty="0" smtClean="0">
                <a:latin typeface="华文细黑" pitchFamily="2" charset="-122"/>
                <a:ea typeface="华文细黑" pitchFamily="2" charset="-122"/>
              </a:rPr>
              <a:t>手</a:t>
            </a:r>
            <a:r>
              <a:rPr lang="en-US" altLang="zh-CN" sz="2200" dirty="0" smtClean="0">
                <a:latin typeface="华文细黑" pitchFamily="2" charset="-122"/>
                <a:ea typeface="华文细黑" pitchFamily="2" charset="-122"/>
              </a:rPr>
              <a:t>TC1401</a:t>
            </a:r>
            <a:r>
              <a:rPr lang="zh-CN" altLang="en-US" sz="2200" dirty="0" smtClean="0">
                <a:latin typeface="华文细黑" pitchFamily="2" charset="-122"/>
                <a:ea typeface="华文细黑" pitchFamily="2" charset="-122"/>
              </a:rPr>
              <a:t>，开仓价格为</a:t>
            </a:r>
            <a:r>
              <a:rPr lang="en-US" altLang="zh-CN" sz="2200" dirty="0" smtClean="0">
                <a:latin typeface="华文细黑" pitchFamily="2" charset="-122"/>
                <a:ea typeface="华文细黑" pitchFamily="2" charset="-122"/>
              </a:rPr>
              <a:t>555</a:t>
            </a:r>
            <a:r>
              <a:rPr lang="zh-CN" altLang="en-US" sz="2200" dirty="0" smtClean="0">
                <a:latin typeface="华文细黑" pitchFamily="2" charset="-122"/>
                <a:ea typeface="华文细黑" pitchFamily="2" charset="-122"/>
              </a:rPr>
              <a:t>元</a:t>
            </a:r>
            <a:r>
              <a:rPr lang="en-US" altLang="zh-CN" sz="2200" dirty="0" smtClean="0">
                <a:latin typeface="华文细黑" pitchFamily="2" charset="-122"/>
                <a:ea typeface="华文细黑" pitchFamily="2" charset="-122"/>
              </a:rPr>
              <a:t>/</a:t>
            </a:r>
            <a:r>
              <a:rPr lang="zh-CN" altLang="en-US" sz="2200" dirty="0" smtClean="0">
                <a:latin typeface="华文细黑" pitchFamily="2" charset="-122"/>
                <a:ea typeface="华文细黑" pitchFamily="2" charset="-122"/>
              </a:rPr>
              <a:t>吨，保证金为</a:t>
            </a:r>
            <a:r>
              <a:rPr lang="en-US" altLang="zh-CN" sz="2200" dirty="0" smtClean="0">
                <a:latin typeface="华文细黑" pitchFamily="2" charset="-122"/>
                <a:ea typeface="华文细黑" pitchFamily="2" charset="-122"/>
              </a:rPr>
              <a:t>9%</a:t>
            </a:r>
            <a:r>
              <a:rPr lang="zh-CN" altLang="en-US" sz="2200" dirty="0" smtClean="0">
                <a:latin typeface="华文细黑" pitchFamily="2" charset="-122"/>
                <a:ea typeface="华文细黑" pitchFamily="2" charset="-122"/>
              </a:rPr>
              <a:t>。（忽略手续费、税金等费用）</a:t>
            </a:r>
          </a:p>
        </p:txBody>
      </p:sp>
      <p:sp>
        <p:nvSpPr>
          <p:cNvPr id="5" name="TextBox 6"/>
          <p:cNvSpPr txBox="1">
            <a:spLocks noChangeArrowheads="1"/>
          </p:cNvSpPr>
          <p:nvPr/>
        </p:nvSpPr>
        <p:spPr bwMode="auto">
          <a:xfrm>
            <a:off x="571472" y="3714752"/>
            <a:ext cx="6357982" cy="1989158"/>
          </a:xfrm>
          <a:prstGeom prst="rect">
            <a:avLst/>
          </a:prstGeom>
          <a:solidFill>
            <a:schemeClr val="bg1"/>
          </a:solidFill>
          <a:ln w="25400" algn="ctr">
            <a:solidFill>
              <a:srgbClr val="2D2D8A"/>
            </a:solidFill>
            <a:miter lim="800000"/>
            <a:headEnd/>
            <a:tailEnd/>
          </a:ln>
        </p:spPr>
        <p:txBody>
          <a:bodyPr wrap="square" tIns="54000" bIns="270000">
            <a:spAutoFit/>
          </a:bodyPr>
          <a:lstStyle/>
          <a:p>
            <a:pPr>
              <a:lnSpc>
                <a:spcPct val="200000"/>
              </a:lnSpc>
            </a:pPr>
            <a:r>
              <a:rPr lang="zh-CN" altLang="en-US" dirty="0">
                <a:solidFill>
                  <a:srgbClr val="000000"/>
                </a:solidFill>
                <a:latin typeface="宋体" charset="-122"/>
                <a:ea typeface="华文细黑" pitchFamily="2" charset="-122"/>
              </a:rPr>
              <a:t>期初权益</a:t>
            </a:r>
            <a:r>
              <a:rPr lang="en-US" altLang="zh-CN" dirty="0" smtClean="0">
                <a:solidFill>
                  <a:srgbClr val="000000"/>
                </a:solidFill>
                <a:latin typeface="宋体" charset="-122"/>
                <a:ea typeface="华文细黑" pitchFamily="2" charset="-122"/>
              </a:rPr>
              <a:t>=50,000</a:t>
            </a:r>
            <a:endParaRPr lang="en-US" altLang="zh-CN" dirty="0">
              <a:solidFill>
                <a:srgbClr val="000000"/>
              </a:solidFill>
              <a:latin typeface="宋体" charset="-122"/>
              <a:ea typeface="华文细黑" pitchFamily="2" charset="-122"/>
            </a:endParaRPr>
          </a:p>
          <a:p>
            <a:pPr>
              <a:lnSpc>
                <a:spcPct val="200000"/>
              </a:lnSpc>
            </a:pPr>
            <a:r>
              <a:rPr lang="zh-CN" altLang="en-US" dirty="0">
                <a:solidFill>
                  <a:srgbClr val="000000"/>
                </a:solidFill>
                <a:latin typeface="宋体" charset="-122"/>
                <a:ea typeface="华文细黑" pitchFamily="2" charset="-122"/>
              </a:rPr>
              <a:t>保证金</a:t>
            </a:r>
            <a:r>
              <a:rPr lang="en-US" altLang="zh-CN" dirty="0" smtClean="0">
                <a:solidFill>
                  <a:srgbClr val="000000"/>
                </a:solidFill>
                <a:latin typeface="宋体" charset="-122"/>
                <a:ea typeface="华文细黑" pitchFamily="2" charset="-122"/>
              </a:rPr>
              <a:t>=555</a:t>
            </a:r>
            <a:r>
              <a:rPr lang="zh-CN" altLang="en-US" dirty="0" smtClean="0">
                <a:solidFill>
                  <a:srgbClr val="000000"/>
                </a:solidFill>
                <a:latin typeface="宋体" charset="-122"/>
                <a:ea typeface="华文细黑" pitchFamily="2" charset="-122"/>
              </a:rPr>
              <a:t>*</a:t>
            </a:r>
            <a:r>
              <a:rPr lang="en-US" altLang="zh-CN" dirty="0" smtClean="0">
                <a:solidFill>
                  <a:srgbClr val="000000"/>
                </a:solidFill>
                <a:latin typeface="宋体" charset="-122"/>
                <a:ea typeface="华文细黑" pitchFamily="2" charset="-122"/>
              </a:rPr>
              <a:t>200</a:t>
            </a:r>
            <a:r>
              <a:rPr lang="zh-CN" altLang="en-US" dirty="0" smtClean="0">
                <a:solidFill>
                  <a:srgbClr val="000000"/>
                </a:solidFill>
                <a:latin typeface="宋体" charset="-122"/>
                <a:ea typeface="华文细黑" pitchFamily="2" charset="-122"/>
              </a:rPr>
              <a:t>*</a:t>
            </a:r>
            <a:r>
              <a:rPr lang="en-US" altLang="zh-CN" dirty="0" smtClean="0">
                <a:solidFill>
                  <a:srgbClr val="000000"/>
                </a:solidFill>
                <a:latin typeface="宋体" charset="-122"/>
                <a:ea typeface="华文细黑" pitchFamily="2" charset="-122"/>
              </a:rPr>
              <a:t>9%</a:t>
            </a:r>
            <a:r>
              <a:rPr lang="en-US" altLang="zh-CN" dirty="0" smtClean="0">
                <a:solidFill>
                  <a:srgbClr val="FF0000"/>
                </a:solidFill>
                <a:latin typeface="宋体" charset="-122"/>
                <a:ea typeface="华文细黑" pitchFamily="2" charset="-122"/>
              </a:rPr>
              <a:t>=9,990</a:t>
            </a:r>
            <a:endParaRPr lang="en-US" altLang="zh-CN" dirty="0">
              <a:solidFill>
                <a:srgbClr val="000000"/>
              </a:solidFill>
              <a:latin typeface="宋体" charset="-122"/>
              <a:ea typeface="华文细黑" pitchFamily="2" charset="-122"/>
            </a:endParaRPr>
          </a:p>
          <a:p>
            <a:pPr>
              <a:lnSpc>
                <a:spcPct val="200000"/>
              </a:lnSpc>
            </a:pPr>
            <a:r>
              <a:rPr lang="zh-CN" altLang="en-US" dirty="0">
                <a:solidFill>
                  <a:srgbClr val="000000"/>
                </a:solidFill>
                <a:latin typeface="宋体" charset="-122"/>
                <a:ea typeface="华文细黑" pitchFamily="2" charset="-122"/>
              </a:rPr>
              <a:t>可用资金</a:t>
            </a:r>
            <a:r>
              <a:rPr lang="en-US" altLang="zh-CN" dirty="0" smtClean="0">
                <a:solidFill>
                  <a:srgbClr val="000000"/>
                </a:solidFill>
                <a:latin typeface="宋体" charset="-122"/>
                <a:ea typeface="华文细黑" pitchFamily="2" charset="-122"/>
              </a:rPr>
              <a:t>=50,000-9,990=40,010</a:t>
            </a:r>
            <a:endParaRPr lang="zh-CN" altLang="en-US" dirty="0">
              <a:solidFill>
                <a:srgbClr val="000000"/>
              </a:solidFill>
              <a:latin typeface="宋体" charset="-122"/>
              <a:ea typeface="华文细黑" pitchFamily="2" charset="-122"/>
            </a:endParaRPr>
          </a:p>
        </p:txBody>
      </p:sp>
      <p:sp>
        <p:nvSpPr>
          <p:cNvPr id="6" name="TextBox 5"/>
          <p:cNvSpPr txBox="1"/>
          <p:nvPr/>
        </p:nvSpPr>
        <p:spPr>
          <a:xfrm>
            <a:off x="3571868" y="4429132"/>
            <a:ext cx="2954655"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zh-CN" altLang="en-US" b="1" dirty="0" smtClean="0">
                <a:solidFill>
                  <a:srgbClr val="FF0000"/>
                </a:solidFill>
              </a:rPr>
              <a:t>所需保证金与前面买方一样</a:t>
            </a:r>
            <a:endParaRPr lang="zh-CN" altLang="en-US" b="1"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7158" y="1071546"/>
            <a:ext cx="8229600" cy="4525963"/>
          </a:xfrm>
        </p:spPr>
        <p:txBody>
          <a:bodyPr/>
          <a:lstStyle/>
          <a:p>
            <a:pPr>
              <a:lnSpc>
                <a:spcPct val="200000"/>
              </a:lnSpc>
            </a:pPr>
            <a:r>
              <a:rPr lang="en-US" altLang="zh-CN" sz="2200" dirty="0" smtClean="0">
                <a:latin typeface="华文细黑" pitchFamily="2" charset="-122"/>
                <a:ea typeface="华文细黑" pitchFamily="2" charset="-122"/>
              </a:rPr>
              <a:t>2014</a:t>
            </a:r>
            <a:r>
              <a:rPr lang="zh-CN" altLang="en-US" sz="2200" dirty="0" smtClean="0">
                <a:latin typeface="华文细黑" pitchFamily="2" charset="-122"/>
                <a:ea typeface="华文细黑" pitchFamily="2" charset="-122"/>
              </a:rPr>
              <a:t>年</a:t>
            </a:r>
            <a:r>
              <a:rPr lang="en-US" altLang="zh-CN" sz="2200" dirty="0" smtClean="0">
                <a:latin typeface="华文细黑" pitchFamily="2" charset="-122"/>
                <a:ea typeface="华文细黑" pitchFamily="2" charset="-122"/>
              </a:rPr>
              <a:t>1</a:t>
            </a:r>
            <a:r>
              <a:rPr lang="zh-CN" altLang="en-US" sz="2200" dirty="0" smtClean="0">
                <a:latin typeface="华文细黑" pitchFamily="2" charset="-122"/>
                <a:ea typeface="华文细黑" pitchFamily="2" charset="-122"/>
              </a:rPr>
              <a:t>月</a:t>
            </a:r>
            <a:r>
              <a:rPr lang="en-US" altLang="zh-CN" sz="2200" dirty="0" smtClean="0">
                <a:latin typeface="华文细黑" pitchFamily="2" charset="-122"/>
                <a:ea typeface="华文细黑" pitchFamily="2" charset="-122"/>
              </a:rPr>
              <a:t>6</a:t>
            </a:r>
            <a:r>
              <a:rPr lang="zh-CN" altLang="en-US" sz="2200" dirty="0" smtClean="0">
                <a:latin typeface="华文细黑" pitchFamily="2" charset="-122"/>
                <a:ea typeface="华文细黑" pitchFamily="2" charset="-122"/>
              </a:rPr>
              <a:t>日的当日结算价为</a:t>
            </a:r>
            <a:r>
              <a:rPr lang="en-US" altLang="zh-CN" sz="2200" dirty="0" smtClean="0">
                <a:latin typeface="华文细黑" pitchFamily="2" charset="-122"/>
                <a:ea typeface="华文细黑" pitchFamily="2" charset="-122"/>
              </a:rPr>
              <a:t>560</a:t>
            </a:r>
            <a:r>
              <a:rPr lang="zh-CN" altLang="en-US" sz="2200" dirty="0" smtClean="0">
                <a:latin typeface="华文细黑" pitchFamily="2" charset="-122"/>
                <a:ea typeface="华文细黑" pitchFamily="2" charset="-122"/>
              </a:rPr>
              <a:t>元，</a:t>
            </a:r>
            <a:r>
              <a:rPr lang="en-US" altLang="zh-CN" sz="2200" dirty="0" smtClean="0">
                <a:latin typeface="华文细黑" pitchFamily="2" charset="-122"/>
                <a:ea typeface="华文细黑" pitchFamily="2" charset="-122"/>
              </a:rPr>
              <a:t>1</a:t>
            </a:r>
            <a:r>
              <a:rPr lang="zh-CN" altLang="en-US" sz="2200" dirty="0" smtClean="0">
                <a:latin typeface="华文细黑" pitchFamily="2" charset="-122"/>
                <a:ea typeface="华文细黑" pitchFamily="2" charset="-122"/>
              </a:rPr>
              <a:t>月</a:t>
            </a:r>
            <a:r>
              <a:rPr lang="en-US" altLang="zh-CN" sz="2200" dirty="0" smtClean="0">
                <a:latin typeface="华文细黑" pitchFamily="2" charset="-122"/>
                <a:ea typeface="华文细黑" pitchFamily="2" charset="-122"/>
              </a:rPr>
              <a:t>7</a:t>
            </a:r>
            <a:r>
              <a:rPr lang="zh-CN" altLang="en-US" sz="2200" dirty="0" smtClean="0">
                <a:latin typeface="华文细黑" pitchFamily="2" charset="-122"/>
                <a:ea typeface="华文细黑" pitchFamily="2" charset="-122"/>
              </a:rPr>
              <a:t>日（</a:t>
            </a:r>
            <a:r>
              <a:rPr lang="en-US" altLang="zh-CN" sz="2200" dirty="0" smtClean="0">
                <a:latin typeface="华文细黑" pitchFamily="2" charset="-122"/>
                <a:ea typeface="华文细黑" pitchFamily="2" charset="-122"/>
              </a:rPr>
              <a:t>TC1401</a:t>
            </a:r>
            <a:r>
              <a:rPr lang="zh-CN" altLang="en-US" sz="2200" dirty="0" smtClean="0">
                <a:latin typeface="华文细黑" pitchFamily="2" charset="-122"/>
                <a:ea typeface="华文细黑" pitchFamily="2" charset="-122"/>
              </a:rPr>
              <a:t>合约最后交易日）的当日结算价为</a:t>
            </a:r>
            <a:r>
              <a:rPr lang="en-US" altLang="zh-CN" sz="2200" dirty="0" smtClean="0">
                <a:latin typeface="华文细黑" pitchFamily="2" charset="-122"/>
                <a:ea typeface="华文细黑" pitchFamily="2" charset="-122"/>
              </a:rPr>
              <a:t>562</a:t>
            </a:r>
            <a:r>
              <a:rPr lang="zh-CN" altLang="en-US" sz="2200" dirty="0" smtClean="0">
                <a:latin typeface="华文细黑" pitchFamily="2" charset="-122"/>
                <a:ea typeface="华文细黑" pitchFamily="2" charset="-122"/>
              </a:rPr>
              <a:t>元，</a:t>
            </a:r>
            <a:r>
              <a:rPr lang="en-US" altLang="zh-CN" sz="2200" dirty="0" smtClean="0">
                <a:latin typeface="华文细黑" pitchFamily="2" charset="-122"/>
                <a:ea typeface="华文细黑" pitchFamily="2" charset="-122"/>
              </a:rPr>
              <a:t>2014</a:t>
            </a:r>
            <a:r>
              <a:rPr lang="zh-CN" altLang="en-US" sz="2200" dirty="0" smtClean="0">
                <a:latin typeface="华文细黑" pitchFamily="2" charset="-122"/>
                <a:ea typeface="华文细黑" pitchFamily="2" charset="-122"/>
              </a:rPr>
              <a:t>年</a:t>
            </a:r>
            <a:r>
              <a:rPr lang="en-US" altLang="zh-CN" sz="2200" dirty="0" smtClean="0">
                <a:latin typeface="华文细黑" pitchFamily="2" charset="-122"/>
                <a:ea typeface="华文细黑" pitchFamily="2" charset="-122"/>
              </a:rPr>
              <a:t>1</a:t>
            </a:r>
            <a:r>
              <a:rPr lang="zh-CN" altLang="en-US" sz="2200" dirty="0" smtClean="0">
                <a:latin typeface="华文细黑" pitchFamily="2" charset="-122"/>
                <a:ea typeface="华文细黑" pitchFamily="2" charset="-122"/>
              </a:rPr>
              <a:t>月交割结算价为</a:t>
            </a:r>
            <a:r>
              <a:rPr lang="en-US" altLang="zh-CN" sz="2200" dirty="0" smtClean="0">
                <a:latin typeface="华文细黑" pitchFamily="2" charset="-122"/>
                <a:ea typeface="华文细黑" pitchFamily="2" charset="-122"/>
              </a:rPr>
              <a:t>565</a:t>
            </a:r>
            <a:r>
              <a:rPr lang="zh-CN" altLang="en-US" sz="2200" dirty="0" smtClean="0">
                <a:latin typeface="华文细黑" pitchFamily="2" charset="-122"/>
                <a:ea typeface="华文细黑" pitchFamily="2" charset="-122"/>
              </a:rPr>
              <a:t>元</a:t>
            </a:r>
            <a:r>
              <a:rPr lang="en-US" altLang="zh-CN" sz="2200" dirty="0" smtClean="0">
                <a:latin typeface="华文细黑" pitchFamily="2" charset="-122"/>
                <a:ea typeface="华文细黑" pitchFamily="2" charset="-122"/>
              </a:rPr>
              <a:t>/</a:t>
            </a:r>
            <a:r>
              <a:rPr lang="zh-CN" altLang="en-US" sz="2200" dirty="0" smtClean="0">
                <a:latin typeface="华文细黑" pitchFamily="2" charset="-122"/>
                <a:ea typeface="华文细黑" pitchFamily="2" charset="-122"/>
              </a:rPr>
              <a:t>吨，交割月保证金率为</a:t>
            </a:r>
            <a:r>
              <a:rPr lang="en-US" altLang="zh-CN" sz="2200" dirty="0" smtClean="0">
                <a:latin typeface="华文细黑" pitchFamily="2" charset="-122"/>
                <a:ea typeface="华文细黑" pitchFamily="2" charset="-122"/>
              </a:rPr>
              <a:t>30%</a:t>
            </a:r>
          </a:p>
          <a:p>
            <a:endParaRPr lang="zh-CN" altLang="en-US" dirty="0"/>
          </a:p>
        </p:txBody>
      </p:sp>
      <p:sp>
        <p:nvSpPr>
          <p:cNvPr id="6" name="矩形 5"/>
          <p:cNvSpPr/>
          <p:nvPr/>
        </p:nvSpPr>
        <p:spPr>
          <a:xfrm>
            <a:off x="642910" y="3500438"/>
            <a:ext cx="6858048" cy="255454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nSpc>
                <a:spcPct val="200000"/>
              </a:lnSpc>
            </a:pPr>
            <a:r>
              <a:rPr lang="en-US" altLang="zh-CN" sz="2000" dirty="0" smtClean="0">
                <a:latin typeface="华文细黑" pitchFamily="2" charset="-122"/>
                <a:ea typeface="华文细黑" pitchFamily="2" charset="-122"/>
              </a:rPr>
              <a:t>2014</a:t>
            </a:r>
            <a:r>
              <a:rPr lang="zh-CN" altLang="en-US" sz="2000" dirty="0" smtClean="0">
                <a:latin typeface="华文细黑" pitchFamily="2" charset="-122"/>
                <a:ea typeface="华文细黑" pitchFamily="2" charset="-122"/>
              </a:rPr>
              <a:t>年</a:t>
            </a:r>
            <a:r>
              <a:rPr lang="en-US" altLang="zh-CN" sz="2000" dirty="0" smtClean="0">
                <a:latin typeface="华文细黑" pitchFamily="2" charset="-122"/>
                <a:ea typeface="华文细黑" pitchFamily="2" charset="-122"/>
              </a:rPr>
              <a:t>1</a:t>
            </a:r>
            <a:r>
              <a:rPr lang="zh-CN" altLang="en-US" sz="2000" dirty="0" smtClean="0">
                <a:latin typeface="华文细黑" pitchFamily="2" charset="-122"/>
                <a:ea typeface="华文细黑" pitchFamily="2" charset="-122"/>
              </a:rPr>
              <a:t>月</a:t>
            </a:r>
            <a:r>
              <a:rPr lang="en-US" altLang="zh-CN" sz="2000" dirty="0" smtClean="0">
                <a:latin typeface="华文细黑" pitchFamily="2" charset="-122"/>
                <a:ea typeface="华文细黑" pitchFamily="2" charset="-122"/>
              </a:rPr>
              <a:t>7</a:t>
            </a:r>
            <a:r>
              <a:rPr lang="zh-CN" altLang="en-US" sz="2000" dirty="0" smtClean="0">
                <a:latin typeface="华文细黑" pitchFamily="2" charset="-122"/>
                <a:ea typeface="华文细黑" pitchFamily="2" charset="-122"/>
              </a:rPr>
              <a:t>日</a:t>
            </a:r>
            <a:endParaRPr lang="en-US" altLang="zh-CN" sz="2000" dirty="0" smtClean="0">
              <a:latin typeface="华文细黑" pitchFamily="2" charset="-122"/>
              <a:ea typeface="华文细黑" pitchFamily="2" charset="-122"/>
            </a:endParaRPr>
          </a:p>
          <a:p>
            <a:pPr>
              <a:lnSpc>
                <a:spcPct val="200000"/>
              </a:lnSpc>
            </a:pPr>
            <a:r>
              <a:rPr lang="zh-CN" altLang="en-US" sz="2000" dirty="0" smtClean="0">
                <a:latin typeface="华文细黑" pitchFamily="2" charset="-122"/>
                <a:ea typeface="华文细黑" pitchFamily="2" charset="-122"/>
              </a:rPr>
              <a:t>所需保证金</a:t>
            </a:r>
            <a:r>
              <a:rPr lang="en-US" altLang="zh-CN" sz="2000" dirty="0" smtClean="0">
                <a:latin typeface="华文细黑" pitchFamily="2" charset="-122"/>
                <a:ea typeface="华文细黑" pitchFamily="2" charset="-122"/>
              </a:rPr>
              <a:t>=560</a:t>
            </a:r>
            <a:r>
              <a:rPr lang="zh-CN" altLang="en-US" sz="2000" dirty="0" smtClean="0">
                <a:latin typeface="华文细黑" pitchFamily="2" charset="-122"/>
                <a:ea typeface="华文细黑" pitchFamily="2" charset="-122"/>
              </a:rPr>
              <a:t>*</a:t>
            </a:r>
            <a:r>
              <a:rPr lang="en-US" altLang="zh-CN" sz="2000" dirty="0" smtClean="0">
                <a:latin typeface="华文细黑" pitchFamily="2" charset="-122"/>
                <a:ea typeface="华文细黑" pitchFamily="2" charset="-122"/>
              </a:rPr>
              <a:t>200</a:t>
            </a:r>
            <a:r>
              <a:rPr lang="zh-CN" altLang="en-US" sz="2000" dirty="0" smtClean="0">
                <a:latin typeface="华文细黑" pitchFamily="2" charset="-122"/>
                <a:ea typeface="华文细黑" pitchFamily="2" charset="-122"/>
              </a:rPr>
              <a:t>*</a:t>
            </a:r>
            <a:r>
              <a:rPr lang="en-US" altLang="zh-CN" sz="2000" dirty="0" smtClean="0">
                <a:solidFill>
                  <a:srgbClr val="FF0000"/>
                </a:solidFill>
                <a:latin typeface="华文细黑" pitchFamily="2" charset="-122"/>
                <a:ea typeface="华文细黑" pitchFamily="2" charset="-122"/>
              </a:rPr>
              <a:t>30%</a:t>
            </a:r>
            <a:r>
              <a:rPr lang="en-US" altLang="zh-CN" sz="2000" dirty="0" smtClean="0">
                <a:solidFill>
                  <a:schemeClr val="tx1"/>
                </a:solidFill>
                <a:latin typeface="华文细黑" pitchFamily="2" charset="-122"/>
                <a:ea typeface="华文细黑" pitchFamily="2" charset="-122"/>
              </a:rPr>
              <a:t>=33,600</a:t>
            </a:r>
            <a:endParaRPr lang="en-US" altLang="zh-CN" sz="2000" dirty="0" smtClean="0">
              <a:latin typeface="华文细黑" pitchFamily="2" charset="-122"/>
              <a:ea typeface="华文细黑" pitchFamily="2" charset="-122"/>
            </a:endParaRPr>
          </a:p>
          <a:p>
            <a:pPr>
              <a:lnSpc>
                <a:spcPct val="200000"/>
              </a:lnSpc>
            </a:pPr>
            <a:r>
              <a:rPr lang="en-US" altLang="zh-CN" sz="2000" dirty="0" smtClean="0">
                <a:latin typeface="华文细黑" pitchFamily="2" charset="-122"/>
                <a:ea typeface="华文细黑" pitchFamily="2" charset="-122"/>
              </a:rPr>
              <a:t>2014</a:t>
            </a:r>
            <a:r>
              <a:rPr lang="zh-CN" altLang="en-US" sz="2000" dirty="0" smtClean="0">
                <a:latin typeface="华文细黑" pitchFamily="2" charset="-122"/>
                <a:ea typeface="华文细黑" pitchFamily="2" charset="-122"/>
              </a:rPr>
              <a:t>年</a:t>
            </a:r>
            <a:r>
              <a:rPr lang="en-US" altLang="zh-CN" sz="2000" dirty="0" smtClean="0">
                <a:latin typeface="华文细黑" pitchFamily="2" charset="-122"/>
                <a:ea typeface="华文细黑" pitchFamily="2" charset="-122"/>
              </a:rPr>
              <a:t>1</a:t>
            </a:r>
            <a:r>
              <a:rPr lang="zh-CN" altLang="en-US" sz="2000" dirty="0" smtClean="0">
                <a:latin typeface="华文细黑" pitchFamily="2" charset="-122"/>
                <a:ea typeface="华文细黑" pitchFamily="2" charset="-122"/>
              </a:rPr>
              <a:t>月</a:t>
            </a:r>
            <a:r>
              <a:rPr lang="en-US" altLang="zh-CN" sz="2000" dirty="0" smtClean="0">
                <a:latin typeface="华文细黑" pitchFamily="2" charset="-122"/>
                <a:ea typeface="华文细黑" pitchFamily="2" charset="-122"/>
              </a:rPr>
              <a:t>7</a:t>
            </a:r>
            <a:r>
              <a:rPr lang="zh-CN" altLang="en-US" sz="2000" dirty="0" smtClean="0">
                <a:latin typeface="华文细黑" pitchFamily="2" charset="-122"/>
                <a:ea typeface="华文细黑" pitchFamily="2" charset="-122"/>
              </a:rPr>
              <a:t>日</a:t>
            </a:r>
            <a:endParaRPr lang="en-US" altLang="zh-CN" sz="2000" dirty="0" smtClean="0">
              <a:latin typeface="华文细黑" pitchFamily="2" charset="-122"/>
              <a:ea typeface="华文细黑" pitchFamily="2" charset="-122"/>
            </a:endParaRPr>
          </a:p>
          <a:p>
            <a:pPr>
              <a:lnSpc>
                <a:spcPct val="200000"/>
              </a:lnSpc>
            </a:pPr>
            <a:r>
              <a:rPr lang="zh-CN" altLang="en-US" sz="2000" dirty="0" smtClean="0">
                <a:latin typeface="华文细黑" pitchFamily="2" charset="-122"/>
                <a:ea typeface="华文细黑" pitchFamily="2" charset="-122"/>
              </a:rPr>
              <a:t>平仓盈亏</a:t>
            </a:r>
            <a:r>
              <a:rPr lang="en-US" altLang="zh-CN" sz="2000" dirty="0" smtClean="0">
                <a:latin typeface="华文细黑" pitchFamily="2" charset="-122"/>
                <a:ea typeface="华文细黑" pitchFamily="2" charset="-122"/>
              </a:rPr>
              <a:t>=-</a:t>
            </a:r>
            <a:r>
              <a:rPr lang="zh-CN" altLang="en-US" sz="2000" dirty="0" smtClean="0">
                <a:latin typeface="华文细黑" pitchFamily="2" charset="-122"/>
                <a:ea typeface="华文细黑" pitchFamily="2" charset="-122"/>
              </a:rPr>
              <a:t>（</a:t>
            </a:r>
            <a:r>
              <a:rPr lang="en-US" altLang="zh-CN" sz="2000" dirty="0" smtClean="0">
                <a:latin typeface="华文细黑" pitchFamily="2" charset="-122"/>
                <a:ea typeface="华文细黑" pitchFamily="2" charset="-122"/>
              </a:rPr>
              <a:t>562-555</a:t>
            </a:r>
            <a:r>
              <a:rPr lang="zh-CN" altLang="en-US" sz="2000" dirty="0" smtClean="0">
                <a:latin typeface="华文细黑" pitchFamily="2" charset="-122"/>
                <a:ea typeface="华文细黑" pitchFamily="2" charset="-122"/>
              </a:rPr>
              <a:t>）*</a:t>
            </a:r>
            <a:r>
              <a:rPr lang="en-US" altLang="zh-CN" sz="2000" dirty="0" smtClean="0">
                <a:latin typeface="华文细黑" pitchFamily="2" charset="-122"/>
                <a:ea typeface="华文细黑" pitchFamily="2" charset="-122"/>
              </a:rPr>
              <a:t>200=-1,400</a:t>
            </a:r>
            <a:endParaRPr lang="en-US" altLang="zh-CN" dirty="0" smtClean="0"/>
          </a:p>
        </p:txBody>
      </p:sp>
      <p:sp>
        <p:nvSpPr>
          <p:cNvPr id="7" name="标题 1"/>
          <p:cNvSpPr>
            <a:spLocks noGrp="1"/>
          </p:cNvSpPr>
          <p:nvPr>
            <p:ph type="title"/>
          </p:nvPr>
        </p:nvSpPr>
        <p:spPr>
          <a:xfrm>
            <a:off x="428596" y="357166"/>
            <a:ext cx="8229600" cy="785834"/>
          </a:xfrm>
        </p:spPr>
        <p:txBody>
          <a:bodyPr/>
          <a:lstStyle/>
          <a:p>
            <a:pPr algn="l">
              <a:defRPr/>
            </a:pPr>
            <a:r>
              <a:rPr lang="zh-CN" altLang="en-US" sz="2400" b="1" kern="1200" dirty="0" smtClean="0">
                <a:solidFill>
                  <a:schemeClr val="tx1"/>
                </a:solidFill>
                <a:latin typeface="黑体" pitchFamily="49" charset="-122"/>
                <a:ea typeface="黑体" pitchFamily="49" charset="-122"/>
                <a:cs typeface="+mn-cs"/>
              </a:rPr>
              <a:t>二、</a:t>
            </a:r>
            <a:r>
              <a:rPr lang="zh-CN" altLang="en-US" sz="2400" dirty="0" smtClean="0">
                <a:latin typeface="黑体" pitchFamily="2" charset="-122"/>
                <a:ea typeface="黑体" pitchFamily="2" charset="-122"/>
              </a:rPr>
              <a:t>企业如何交割</a:t>
            </a:r>
            <a:r>
              <a:rPr lang="en-US" altLang="zh-CN" sz="2400" dirty="0" smtClean="0">
                <a:latin typeface="黑体" pitchFamily="2" charset="-122"/>
                <a:ea typeface="黑体" pitchFamily="2" charset="-122"/>
              </a:rPr>
              <a:t>——</a:t>
            </a:r>
            <a:r>
              <a:rPr lang="zh-CN" altLang="en-US" sz="2400" dirty="0" smtClean="0">
                <a:latin typeface="黑体" pitchFamily="2" charset="-122"/>
                <a:ea typeface="黑体" pitchFamily="2" charset="-122"/>
              </a:rPr>
              <a:t>实物交割怎么办？</a:t>
            </a:r>
            <a:endParaRPr lang="zh-CN" altLang="en-US" sz="2400" b="1" kern="1200" dirty="0" smtClean="0">
              <a:solidFill>
                <a:schemeClr val="tx1"/>
              </a:solidFill>
              <a:latin typeface="黑体" pitchFamily="49" charset="-122"/>
              <a:ea typeface="黑体" pitchFamily="49" charset="-122"/>
              <a:cs typeface="+mn-cs"/>
            </a:endParaRPr>
          </a:p>
        </p:txBody>
      </p:sp>
      <p:sp>
        <p:nvSpPr>
          <p:cNvPr id="5" name="线形标注 1 4"/>
          <p:cNvSpPr/>
          <p:nvPr/>
        </p:nvSpPr>
        <p:spPr>
          <a:xfrm>
            <a:off x="3571868" y="3286124"/>
            <a:ext cx="2571768" cy="857256"/>
          </a:xfrm>
          <a:prstGeom prst="borderCallout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altLang="zh-CN" dirty="0" smtClean="0"/>
              <a:t>1</a:t>
            </a:r>
            <a:r>
              <a:rPr lang="zh-CN" altLang="en-US" dirty="0" smtClean="0"/>
              <a:t>月</a:t>
            </a:r>
            <a:r>
              <a:rPr lang="en-US" altLang="zh-CN" dirty="0" smtClean="0"/>
              <a:t>6</a:t>
            </a:r>
            <a:r>
              <a:rPr lang="zh-CN" altLang="en-US" dirty="0" smtClean="0"/>
              <a:t>日结算价为</a:t>
            </a:r>
            <a:r>
              <a:rPr lang="en-US" altLang="zh-CN" dirty="0" smtClean="0"/>
              <a:t>560</a:t>
            </a:r>
            <a:r>
              <a:rPr lang="zh-CN" altLang="en-US" dirty="0" smtClean="0"/>
              <a:t>，以此计算所需保证金</a:t>
            </a: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Grp="1" noChangeAspect="1" noChangeArrowheads="1"/>
          </p:cNvPicPr>
          <p:nvPr>
            <p:ph idx="1"/>
          </p:nvPr>
        </p:nvPicPr>
        <p:blipFill>
          <a:blip r:embed="rId3">
            <a:clrChange>
              <a:clrFrom>
                <a:srgbClr val="000000">
                  <a:alpha val="0"/>
                </a:srgbClr>
              </a:clrFrom>
              <a:clrTo>
                <a:srgbClr val="000000">
                  <a:alpha val="0"/>
                </a:srgbClr>
              </a:clrTo>
            </a:clrChange>
            <a:duotone>
              <a:prstClr val="black"/>
              <a:srgbClr val="D9C3A5">
                <a:tint val="50000"/>
                <a:satMod val="180000"/>
              </a:srgbClr>
            </a:duotone>
            <a:extLst>
              <a:ext uri="{28A0092B-C50C-407E-A947-70E740481C1C}">
                <a14:useLocalDpi xmlns:a14="http://schemas.microsoft.com/office/drawing/2010/main" xmlns="" val="0"/>
              </a:ext>
            </a:extLst>
          </a:blip>
          <a:stretch>
            <a:fillRect/>
          </a:stretch>
        </p:blipFill>
        <p:spPr bwMode="auto">
          <a:xfrm>
            <a:off x="428596" y="1500174"/>
            <a:ext cx="8001056" cy="4539461"/>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标题 1"/>
          <p:cNvSpPr>
            <a:spLocks noGrp="1"/>
          </p:cNvSpPr>
          <p:nvPr>
            <p:ph type="title"/>
          </p:nvPr>
        </p:nvSpPr>
        <p:spPr>
          <a:xfrm>
            <a:off x="428596" y="357166"/>
            <a:ext cx="8229600" cy="785834"/>
          </a:xfrm>
        </p:spPr>
        <p:txBody>
          <a:bodyPr/>
          <a:lstStyle/>
          <a:p>
            <a:pPr algn="l">
              <a:defRPr/>
            </a:pPr>
            <a:r>
              <a:rPr lang="zh-CN" altLang="en-US" sz="2400" b="1" kern="1200" dirty="0" smtClean="0">
                <a:solidFill>
                  <a:schemeClr val="tx1"/>
                </a:solidFill>
                <a:latin typeface="黑体" pitchFamily="49" charset="-122"/>
                <a:ea typeface="黑体" pitchFamily="49" charset="-122"/>
                <a:cs typeface="+mn-cs"/>
              </a:rPr>
              <a:t>二、</a:t>
            </a:r>
            <a:r>
              <a:rPr lang="zh-CN" altLang="en-US" sz="2400" dirty="0" smtClean="0">
                <a:latin typeface="黑体" pitchFamily="2" charset="-122"/>
                <a:ea typeface="黑体" pitchFamily="2" charset="-122"/>
              </a:rPr>
              <a:t>企业如何交割</a:t>
            </a:r>
            <a:r>
              <a:rPr lang="en-US" altLang="zh-CN" sz="2400" dirty="0" smtClean="0">
                <a:latin typeface="黑体" pitchFamily="2" charset="-122"/>
                <a:ea typeface="黑体" pitchFamily="2" charset="-122"/>
              </a:rPr>
              <a:t>——</a:t>
            </a:r>
            <a:r>
              <a:rPr lang="zh-CN" altLang="en-US" sz="2400" dirty="0" smtClean="0">
                <a:latin typeface="黑体" pitchFamily="2" charset="-122"/>
                <a:ea typeface="黑体" pitchFamily="2" charset="-122"/>
              </a:rPr>
              <a:t>实物交割怎么办？</a:t>
            </a:r>
            <a:endParaRPr lang="zh-CN" altLang="en-US" sz="2400" b="1" kern="1200" dirty="0" smtClean="0">
              <a:solidFill>
                <a:schemeClr val="tx1"/>
              </a:solidFill>
              <a:latin typeface="黑体" pitchFamily="49" charset="-122"/>
              <a:ea typeface="黑体" pitchFamily="49" charset="-122"/>
              <a:cs typeface="+mn-cs"/>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28596" y="2357430"/>
            <a:ext cx="8189427" cy="2168525"/>
            <a:chOff x="634512" y="2996952"/>
            <a:chExt cx="8189427" cy="2168525"/>
          </a:xfrm>
        </p:grpSpPr>
        <p:sp>
          <p:nvSpPr>
            <p:cNvPr id="175107" name="Rectangle 3"/>
            <p:cNvSpPr>
              <a:spLocks noChangeArrowheads="1"/>
            </p:cNvSpPr>
            <p:nvPr/>
          </p:nvSpPr>
          <p:spPr bwMode="auto">
            <a:xfrm>
              <a:off x="7481853" y="2996952"/>
              <a:ext cx="1342086" cy="2168525"/>
            </a:xfrm>
            <a:prstGeom prst="rect">
              <a:avLst/>
            </a:prstGeom>
            <a:solidFill>
              <a:schemeClr val="accent1">
                <a:lumMod val="60000"/>
                <a:lumOff val="40000"/>
              </a:schemeClr>
            </a:solidFill>
            <a:ln w="6350">
              <a:solidFill>
                <a:schemeClr val="tx1"/>
              </a:solidFill>
              <a:miter lim="800000"/>
              <a:headEnd/>
              <a:tailEnd/>
            </a:ln>
            <a:effectLst/>
          </p:spPr>
          <p:txBody>
            <a:bodyPr wrap="none" lIns="0" tIns="0" rIns="0" bIns="0" anchor="ctr"/>
            <a:lstStyle/>
            <a:p>
              <a:endParaRPr lang="zh-CN" altLang="en-US">
                <a:solidFill>
                  <a:schemeClr val="tx1"/>
                </a:solidFill>
              </a:endParaRPr>
            </a:p>
          </p:txBody>
        </p:sp>
        <p:sp>
          <p:nvSpPr>
            <p:cNvPr id="175108" name="Text Box 4"/>
            <p:cNvSpPr txBox="1">
              <a:spLocks noChangeArrowheads="1"/>
            </p:cNvSpPr>
            <p:nvPr/>
          </p:nvSpPr>
          <p:spPr bwMode="auto">
            <a:xfrm>
              <a:off x="715108" y="4117281"/>
              <a:ext cx="116791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ctr">
              <a:spAutoFit/>
            </a:bodyPr>
            <a:lstStyle/>
            <a:p>
              <a:pPr eaLnBrk="0" hangingPunct="0"/>
              <a:r>
                <a:rPr kumimoji="1" lang="zh-CN" altLang="en-US" sz="1200" b="0" dirty="0" smtClean="0">
                  <a:solidFill>
                    <a:srgbClr val="000000"/>
                  </a:solidFill>
                </a:rPr>
                <a:t>…</a:t>
              </a:r>
              <a:r>
                <a:rPr kumimoji="1" lang="zh-CN" altLang="en-US" sz="2000" b="0" dirty="0" smtClean="0">
                  <a:solidFill>
                    <a:srgbClr val="000000"/>
                  </a:solidFill>
                </a:rPr>
                <a:t>动力煤</a:t>
              </a:r>
              <a:endParaRPr kumimoji="1" lang="zh-CN" altLang="en-US" sz="2000" b="0" dirty="0">
                <a:solidFill>
                  <a:srgbClr val="000000"/>
                </a:solidFill>
              </a:endParaRPr>
            </a:p>
          </p:txBody>
        </p:sp>
        <p:sp>
          <p:nvSpPr>
            <p:cNvPr id="175109" name="AutoShape 5"/>
            <p:cNvSpPr>
              <a:spLocks noChangeArrowheads="1"/>
            </p:cNvSpPr>
            <p:nvPr/>
          </p:nvSpPr>
          <p:spPr bwMode="auto">
            <a:xfrm>
              <a:off x="1883021" y="2996952"/>
              <a:ext cx="1411164" cy="2168525"/>
            </a:xfrm>
            <a:prstGeom prst="chevron">
              <a:avLst>
                <a:gd name="adj" fmla="val 11468"/>
              </a:avLst>
            </a:prstGeom>
            <a:solidFill>
              <a:schemeClr val="accent4">
                <a:lumMod val="20000"/>
                <a:lumOff val="80000"/>
              </a:schemeClr>
            </a:solidFill>
            <a:ln w="6350">
              <a:solidFill>
                <a:schemeClr val="tx1"/>
              </a:solidFill>
              <a:miter lim="800000"/>
              <a:headEnd/>
              <a:tailEnd/>
            </a:ln>
            <a:effectLst/>
          </p:spPr>
          <p:txBody>
            <a:bodyPr wrap="none" lIns="0" tIns="0" rIns="0" bIns="0" anchor="ctr"/>
            <a:lstStyle/>
            <a:p>
              <a:endParaRPr lang="zh-CN" altLang="en-US">
                <a:solidFill>
                  <a:schemeClr val="tx1"/>
                </a:solidFill>
              </a:endParaRPr>
            </a:p>
          </p:txBody>
        </p:sp>
        <p:sp>
          <p:nvSpPr>
            <p:cNvPr id="175110" name="Text Box 6"/>
            <p:cNvSpPr txBox="1">
              <a:spLocks noChangeArrowheads="1"/>
            </p:cNvSpPr>
            <p:nvPr/>
          </p:nvSpPr>
          <p:spPr bwMode="auto">
            <a:xfrm>
              <a:off x="2081253" y="3933056"/>
              <a:ext cx="1059474"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ctr">
              <a:spAutoFit/>
            </a:bodyPr>
            <a:lstStyle/>
            <a:p>
              <a:pPr eaLnBrk="0" hangingPunct="0"/>
              <a:r>
                <a:rPr kumimoji="1" lang="zh-CN" altLang="en-US" sz="2000" dirty="0" smtClean="0">
                  <a:solidFill>
                    <a:srgbClr val="000000"/>
                  </a:solidFill>
                </a:rPr>
                <a:t>交割协商</a:t>
              </a:r>
              <a:endParaRPr kumimoji="1" lang="zh-CN" altLang="en-US" sz="2000" dirty="0">
                <a:solidFill>
                  <a:srgbClr val="000000"/>
                </a:solidFill>
              </a:endParaRPr>
            </a:p>
          </p:txBody>
        </p:sp>
        <p:sp>
          <p:nvSpPr>
            <p:cNvPr id="175111" name="AutoShape 7"/>
            <p:cNvSpPr>
              <a:spLocks noChangeArrowheads="1"/>
            </p:cNvSpPr>
            <p:nvPr/>
          </p:nvSpPr>
          <p:spPr bwMode="auto">
            <a:xfrm>
              <a:off x="3294185" y="2996952"/>
              <a:ext cx="1332035" cy="2168525"/>
            </a:xfrm>
            <a:prstGeom prst="chevron">
              <a:avLst>
                <a:gd name="adj" fmla="val 11468"/>
              </a:avLst>
            </a:prstGeom>
            <a:solidFill>
              <a:schemeClr val="accent4">
                <a:lumMod val="20000"/>
                <a:lumOff val="80000"/>
              </a:schemeClr>
            </a:solidFill>
            <a:ln w="6350">
              <a:solidFill>
                <a:schemeClr val="tx1"/>
              </a:solidFill>
              <a:miter lim="800000"/>
              <a:headEnd/>
              <a:tailEnd/>
            </a:ln>
            <a:effectLst/>
          </p:spPr>
          <p:txBody>
            <a:bodyPr wrap="none" lIns="0" tIns="0" rIns="0" bIns="0" anchor="ctr"/>
            <a:lstStyle/>
            <a:p>
              <a:endParaRPr lang="zh-CN" altLang="en-US">
                <a:solidFill>
                  <a:schemeClr val="tx1"/>
                </a:solidFill>
              </a:endParaRPr>
            </a:p>
          </p:txBody>
        </p:sp>
        <p:sp>
          <p:nvSpPr>
            <p:cNvPr id="175112" name="Text Box 8"/>
            <p:cNvSpPr txBox="1">
              <a:spLocks noChangeArrowheads="1"/>
            </p:cNvSpPr>
            <p:nvPr/>
          </p:nvSpPr>
          <p:spPr bwMode="auto">
            <a:xfrm>
              <a:off x="3511062" y="3933056"/>
              <a:ext cx="1060938"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ctr">
              <a:spAutoFit/>
            </a:bodyPr>
            <a:lstStyle/>
            <a:p>
              <a:pPr eaLnBrk="0" hangingPunct="0"/>
              <a:r>
                <a:rPr kumimoji="1" lang="zh-CN" altLang="en-US" sz="2000" dirty="0" smtClean="0">
                  <a:solidFill>
                    <a:srgbClr val="000000"/>
                  </a:solidFill>
                </a:rPr>
                <a:t>货物发运</a:t>
              </a:r>
              <a:endParaRPr kumimoji="1" lang="zh-CN" altLang="en-US" sz="2000" dirty="0">
                <a:solidFill>
                  <a:srgbClr val="000000"/>
                </a:solidFill>
              </a:endParaRPr>
            </a:p>
          </p:txBody>
        </p:sp>
        <p:sp>
          <p:nvSpPr>
            <p:cNvPr id="175113" name="AutoShape 9"/>
            <p:cNvSpPr>
              <a:spLocks noChangeArrowheads="1"/>
            </p:cNvSpPr>
            <p:nvPr/>
          </p:nvSpPr>
          <p:spPr bwMode="auto">
            <a:xfrm>
              <a:off x="4627685" y="2996952"/>
              <a:ext cx="1329104" cy="2168525"/>
            </a:xfrm>
            <a:prstGeom prst="chevron">
              <a:avLst>
                <a:gd name="adj" fmla="val 11468"/>
              </a:avLst>
            </a:prstGeom>
            <a:solidFill>
              <a:schemeClr val="accent4">
                <a:lumMod val="20000"/>
                <a:lumOff val="80000"/>
              </a:schemeClr>
            </a:solidFill>
            <a:ln w="6350">
              <a:solidFill>
                <a:schemeClr val="tx1"/>
              </a:solidFill>
              <a:miter lim="800000"/>
              <a:headEnd/>
              <a:tailEnd/>
            </a:ln>
            <a:effectLst/>
          </p:spPr>
          <p:txBody>
            <a:bodyPr wrap="none" lIns="0" tIns="0" rIns="0" bIns="0" anchor="ctr"/>
            <a:lstStyle/>
            <a:p>
              <a:endParaRPr lang="zh-CN" altLang="en-US">
                <a:solidFill>
                  <a:schemeClr val="tx1"/>
                </a:solidFill>
              </a:endParaRPr>
            </a:p>
          </p:txBody>
        </p:sp>
        <p:sp>
          <p:nvSpPr>
            <p:cNvPr id="175114" name="Text Box 10"/>
            <p:cNvSpPr txBox="1">
              <a:spLocks noChangeArrowheads="1"/>
            </p:cNvSpPr>
            <p:nvPr/>
          </p:nvSpPr>
          <p:spPr bwMode="auto">
            <a:xfrm>
              <a:off x="4824046" y="3779168"/>
              <a:ext cx="1060938"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ctr">
              <a:spAutoFit/>
            </a:bodyPr>
            <a:lstStyle/>
            <a:p>
              <a:pPr eaLnBrk="0" hangingPunct="0"/>
              <a:r>
                <a:rPr kumimoji="1" lang="zh-CN" altLang="en-US" sz="2000" dirty="0" smtClean="0">
                  <a:solidFill>
                    <a:srgbClr val="000000"/>
                  </a:solidFill>
                </a:rPr>
                <a:t>质量数量检验</a:t>
              </a:r>
              <a:endParaRPr kumimoji="1" lang="zh-CN" altLang="en-US" sz="2000" dirty="0">
                <a:solidFill>
                  <a:srgbClr val="000000"/>
                </a:solidFill>
              </a:endParaRPr>
            </a:p>
          </p:txBody>
        </p:sp>
        <p:sp>
          <p:nvSpPr>
            <p:cNvPr id="175115" name="AutoShape 11"/>
            <p:cNvSpPr>
              <a:spLocks noChangeArrowheads="1"/>
            </p:cNvSpPr>
            <p:nvPr/>
          </p:nvSpPr>
          <p:spPr bwMode="auto">
            <a:xfrm>
              <a:off x="5959720" y="2996952"/>
              <a:ext cx="1450125" cy="2168525"/>
            </a:xfrm>
            <a:prstGeom prst="chevron">
              <a:avLst>
                <a:gd name="adj" fmla="val 11468"/>
              </a:avLst>
            </a:prstGeom>
            <a:solidFill>
              <a:schemeClr val="accent4">
                <a:lumMod val="20000"/>
                <a:lumOff val="80000"/>
              </a:schemeClr>
            </a:solidFill>
            <a:ln w="6350">
              <a:solidFill>
                <a:schemeClr val="tx1"/>
              </a:solidFill>
              <a:miter lim="800000"/>
              <a:headEnd/>
              <a:tailEnd/>
            </a:ln>
            <a:effectLst/>
          </p:spPr>
          <p:txBody>
            <a:bodyPr wrap="none" lIns="0" tIns="0" rIns="0" bIns="0" anchor="ctr"/>
            <a:lstStyle/>
            <a:p>
              <a:endParaRPr lang="zh-CN" altLang="en-US">
                <a:solidFill>
                  <a:schemeClr val="tx1"/>
                </a:solidFill>
              </a:endParaRPr>
            </a:p>
          </p:txBody>
        </p:sp>
        <p:sp>
          <p:nvSpPr>
            <p:cNvPr id="175116" name="Text Box 12"/>
            <p:cNvSpPr txBox="1">
              <a:spLocks noChangeArrowheads="1"/>
            </p:cNvSpPr>
            <p:nvPr/>
          </p:nvSpPr>
          <p:spPr bwMode="auto">
            <a:xfrm>
              <a:off x="6156081" y="3789040"/>
              <a:ext cx="1060938"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ctr">
              <a:spAutoFit/>
            </a:bodyPr>
            <a:lstStyle/>
            <a:p>
              <a:pPr eaLnBrk="0" hangingPunct="0"/>
              <a:r>
                <a:rPr kumimoji="1" lang="zh-CN" altLang="en-US" sz="2000" dirty="0" smtClean="0">
                  <a:solidFill>
                    <a:srgbClr val="000000"/>
                  </a:solidFill>
                </a:rPr>
                <a:t>争议处理</a:t>
              </a:r>
              <a:r>
                <a:rPr kumimoji="1" lang="zh-CN" altLang="en-US" sz="2000" dirty="0" smtClean="0">
                  <a:solidFill>
                    <a:srgbClr val="FF0000"/>
                  </a:solidFill>
                </a:rPr>
                <a:t>（或有）</a:t>
              </a:r>
              <a:endParaRPr kumimoji="1" lang="zh-CN" altLang="en-US" sz="2000" dirty="0">
                <a:solidFill>
                  <a:srgbClr val="FF0000"/>
                </a:solidFill>
              </a:endParaRPr>
            </a:p>
          </p:txBody>
        </p:sp>
        <p:sp>
          <p:nvSpPr>
            <p:cNvPr id="175117" name="Text Box 13"/>
            <p:cNvSpPr txBox="1">
              <a:spLocks noChangeArrowheads="1"/>
            </p:cNvSpPr>
            <p:nvPr/>
          </p:nvSpPr>
          <p:spPr bwMode="auto">
            <a:xfrm>
              <a:off x="7645051" y="3942928"/>
              <a:ext cx="1060938"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ctr">
              <a:spAutoFit/>
            </a:bodyPr>
            <a:lstStyle/>
            <a:p>
              <a:pPr eaLnBrk="0" hangingPunct="0"/>
              <a:r>
                <a:rPr kumimoji="1" lang="zh-CN" altLang="en-US" sz="2000" dirty="0" smtClean="0">
                  <a:solidFill>
                    <a:srgbClr val="000000"/>
                  </a:solidFill>
                </a:rPr>
                <a:t>货款结算</a:t>
              </a:r>
              <a:endParaRPr kumimoji="1" lang="zh-CN" altLang="en-US" sz="2000" dirty="0">
                <a:solidFill>
                  <a:srgbClr val="000000"/>
                </a:solidFill>
              </a:endParaRPr>
            </a:p>
          </p:txBody>
        </p:sp>
        <p:sp>
          <p:nvSpPr>
            <p:cNvPr id="175118" name="AutoShape 14"/>
            <p:cNvSpPr>
              <a:spLocks noChangeArrowheads="1"/>
            </p:cNvSpPr>
            <p:nvPr/>
          </p:nvSpPr>
          <p:spPr bwMode="auto">
            <a:xfrm>
              <a:off x="634512" y="2996952"/>
              <a:ext cx="1329103" cy="2168525"/>
            </a:xfrm>
            <a:prstGeom prst="homePlate">
              <a:avLst>
                <a:gd name="adj" fmla="val 11796"/>
              </a:avLst>
            </a:prstGeom>
            <a:solidFill>
              <a:schemeClr val="accent4">
                <a:lumMod val="20000"/>
                <a:lumOff val="80000"/>
              </a:schemeClr>
            </a:solidFill>
            <a:ln w="6350">
              <a:solidFill>
                <a:schemeClr val="tx1"/>
              </a:solidFill>
              <a:miter lim="800000"/>
              <a:headEnd/>
              <a:tailEnd/>
            </a:ln>
            <a:effectLst/>
          </p:spPr>
          <p:txBody>
            <a:bodyPr wrap="none" lIns="0" tIns="0" rIns="0" bIns="0" anchor="ctr"/>
            <a:lstStyle/>
            <a:p>
              <a:endParaRPr lang="en-US" altLang="zh-CN" dirty="0" smtClean="0">
                <a:solidFill>
                  <a:schemeClr val="tx1"/>
                </a:solidFill>
              </a:endParaRPr>
            </a:p>
            <a:p>
              <a:r>
                <a:rPr lang="zh-CN" altLang="en-US" dirty="0" smtClean="0">
                  <a:solidFill>
                    <a:schemeClr val="tx1"/>
                  </a:solidFill>
                </a:rPr>
                <a:t>     </a:t>
              </a:r>
              <a:endParaRPr lang="zh-CN" altLang="en-US" dirty="0">
                <a:solidFill>
                  <a:schemeClr val="tx1"/>
                </a:solidFill>
              </a:endParaRPr>
            </a:p>
          </p:txBody>
        </p:sp>
        <p:sp>
          <p:nvSpPr>
            <p:cNvPr id="2" name="TextBox 1"/>
            <p:cNvSpPr txBox="1"/>
            <p:nvPr/>
          </p:nvSpPr>
          <p:spPr>
            <a:xfrm>
              <a:off x="713101" y="3887258"/>
              <a:ext cx="1241797" cy="400110"/>
            </a:xfrm>
            <a:prstGeom prst="rect">
              <a:avLst/>
            </a:prstGeom>
            <a:noFill/>
          </p:spPr>
          <p:txBody>
            <a:bodyPr wrap="square" rtlCol="0">
              <a:spAutoFit/>
            </a:bodyPr>
            <a:lstStyle/>
            <a:p>
              <a:r>
                <a:rPr lang="zh-CN" altLang="en-US" sz="2000" dirty="0" smtClean="0">
                  <a:solidFill>
                    <a:schemeClr val="tx1"/>
                  </a:solidFill>
                </a:rPr>
                <a:t>交割配对</a:t>
              </a:r>
              <a:endParaRPr lang="zh-CN" altLang="en-US" sz="2000" dirty="0">
                <a:solidFill>
                  <a:schemeClr val="tx1"/>
                </a:solidFill>
              </a:endParaRPr>
            </a:p>
          </p:txBody>
        </p:sp>
      </p:grpSp>
      <p:sp>
        <p:nvSpPr>
          <p:cNvPr id="17" name="标题 1"/>
          <p:cNvSpPr txBox="1">
            <a:spLocks/>
          </p:cNvSpPr>
          <p:nvPr/>
        </p:nvSpPr>
        <p:spPr bwMode="auto">
          <a:xfrm>
            <a:off x="357158" y="357166"/>
            <a:ext cx="8229600" cy="78583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r>
              <a:rPr kumimoji="0" lang="zh-CN" altLang="en-US" sz="2400" b="1"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rPr>
              <a:t>二、</a:t>
            </a:r>
            <a:r>
              <a:rPr kumimoji="0" lang="zh-CN" altLang="en-US"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企业如何交割</a:t>
            </a:r>
            <a:r>
              <a:rPr kumimoji="0" lang="en-US" altLang="zh-CN"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a:t>
            </a:r>
            <a:r>
              <a:rPr lang="zh-CN" altLang="zh-CN" sz="2400" dirty="0" smtClean="0">
                <a:solidFill>
                  <a:srgbClr val="000000"/>
                </a:solidFill>
                <a:latin typeface="黑体" pitchFamily="49" charset="-122"/>
                <a:ea typeface="黑体" pitchFamily="49" charset="-122"/>
              </a:rPr>
              <a:t>车（船）板交割流程</a:t>
            </a:r>
            <a:endParaRPr kumimoji="0" lang="zh-CN" altLang="en-US" sz="2400" b="1"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endParaRPr>
          </a:p>
        </p:txBody>
      </p:sp>
    </p:spTree>
    <p:extLst>
      <p:ext uri="{BB962C8B-B14F-4D97-AF65-F5344CB8AC3E}">
        <p14:creationId xmlns:p14="http://schemas.microsoft.com/office/powerpoint/2010/main" xmlns="" val="2464863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357158" y="1357298"/>
            <a:ext cx="8001000" cy="4462482"/>
          </a:xfrm>
        </p:spPr>
        <p:txBody>
          <a:bodyPr>
            <a:normAutofit fontScale="85000" lnSpcReduction="10000"/>
          </a:bodyPr>
          <a:lstStyle/>
          <a:p>
            <a:pPr>
              <a:lnSpc>
                <a:spcPct val="160000"/>
              </a:lnSpc>
            </a:pPr>
            <a:r>
              <a:rPr lang="zh-CN" altLang="zh-CN" sz="2400" dirty="0" smtClean="0">
                <a:latin typeface="华文细黑" pitchFamily="2" charset="-122"/>
                <a:ea typeface="华文细黑" pitchFamily="2" charset="-122"/>
              </a:rPr>
              <a:t>货物</a:t>
            </a:r>
            <a:r>
              <a:rPr lang="zh-CN" altLang="zh-CN" sz="2400" dirty="0">
                <a:latin typeface="华文细黑" pitchFamily="2" charset="-122"/>
                <a:ea typeface="华文细黑" pitchFamily="2" charset="-122"/>
              </a:rPr>
              <a:t>发运</a:t>
            </a:r>
            <a:r>
              <a:rPr lang="zh-CN" altLang="zh-CN" sz="2400" dirty="0" smtClean="0">
                <a:latin typeface="华文细黑" pitchFamily="2" charset="-122"/>
                <a:ea typeface="华文细黑" pitchFamily="2" charset="-122"/>
              </a:rPr>
              <a:t>前</a:t>
            </a:r>
            <a:r>
              <a:rPr lang="zh-CN" altLang="en-US" sz="2400" dirty="0" smtClean="0">
                <a:latin typeface="华文细黑" pitchFamily="2" charset="-122"/>
                <a:ea typeface="华文细黑" pitchFamily="2" charset="-122"/>
              </a:rPr>
              <a:t>：</a:t>
            </a:r>
            <a:r>
              <a:rPr lang="zh-CN" altLang="zh-CN" sz="2400" dirty="0" smtClean="0">
                <a:latin typeface="华文细黑" pitchFamily="2" charset="-122"/>
                <a:ea typeface="华文细黑" pitchFamily="2" charset="-122"/>
              </a:rPr>
              <a:t>买方有权对货物质量进行检验</a:t>
            </a:r>
            <a:endParaRPr lang="en-US" altLang="zh-CN" sz="2400" dirty="0" smtClean="0">
              <a:latin typeface="华文细黑" pitchFamily="2" charset="-122"/>
              <a:ea typeface="华文细黑" pitchFamily="2" charset="-122"/>
            </a:endParaRPr>
          </a:p>
          <a:p>
            <a:pPr>
              <a:lnSpc>
                <a:spcPct val="160000"/>
              </a:lnSpc>
              <a:buNone/>
            </a:pPr>
            <a:r>
              <a:rPr lang="en-US" altLang="zh-CN" sz="2400" dirty="0" smtClean="0">
                <a:latin typeface="华文细黑" pitchFamily="2" charset="-122"/>
                <a:ea typeface="华文细黑" pitchFamily="2" charset="-122"/>
              </a:rPr>
              <a:t> </a:t>
            </a:r>
            <a:r>
              <a:rPr lang="zh-CN" altLang="en-US" sz="2400" dirty="0" smtClean="0">
                <a:latin typeface="华文细黑" pitchFamily="2" charset="-122"/>
                <a:ea typeface="华文细黑" pitchFamily="2" charset="-122"/>
              </a:rPr>
              <a:t> 仲裁：必须由</a:t>
            </a:r>
            <a:r>
              <a:rPr lang="zh-CN" altLang="zh-CN" sz="2400" dirty="0" smtClean="0">
                <a:latin typeface="华文细黑" pitchFamily="2" charset="-122"/>
                <a:ea typeface="华文细黑" pitchFamily="2" charset="-122"/>
              </a:rPr>
              <a:t>指定</a:t>
            </a:r>
            <a:r>
              <a:rPr lang="zh-CN" altLang="zh-CN" sz="2400" dirty="0">
                <a:latin typeface="华文细黑" pitchFamily="2" charset="-122"/>
                <a:ea typeface="华文细黑" pitchFamily="2" charset="-122"/>
              </a:rPr>
              <a:t>质检机构通过移动煤流采样并出具的正式质检</a:t>
            </a:r>
            <a:r>
              <a:rPr lang="zh-CN" altLang="zh-CN" sz="2400" dirty="0" smtClean="0">
                <a:latin typeface="华文细黑" pitchFamily="2" charset="-122"/>
                <a:ea typeface="华文细黑" pitchFamily="2" charset="-122"/>
              </a:rPr>
              <a:t>报告</a:t>
            </a:r>
            <a:endParaRPr lang="en-US" altLang="zh-CN" sz="2400" dirty="0" smtClean="0">
              <a:latin typeface="华文细黑" pitchFamily="2" charset="-122"/>
              <a:ea typeface="华文细黑" pitchFamily="2" charset="-122"/>
            </a:endParaRPr>
          </a:p>
          <a:p>
            <a:pPr>
              <a:lnSpc>
                <a:spcPct val="160000"/>
              </a:lnSpc>
              <a:buNone/>
            </a:pPr>
            <a:endParaRPr lang="en-US" altLang="zh-CN" sz="2400" dirty="0" smtClean="0">
              <a:latin typeface="华文细黑" pitchFamily="2" charset="-122"/>
              <a:ea typeface="华文细黑" pitchFamily="2" charset="-122"/>
            </a:endParaRPr>
          </a:p>
          <a:p>
            <a:pPr>
              <a:lnSpc>
                <a:spcPct val="160000"/>
              </a:lnSpc>
              <a:buNone/>
            </a:pPr>
            <a:r>
              <a:rPr lang="en-US" altLang="zh-CN" sz="2400" dirty="0" smtClean="0">
                <a:latin typeface="华文细黑" pitchFamily="2" charset="-122"/>
                <a:ea typeface="华文细黑" pitchFamily="2" charset="-122"/>
              </a:rPr>
              <a:t>1</a:t>
            </a:r>
            <a:r>
              <a:rPr lang="zh-CN" altLang="en-US" sz="2400" dirty="0" smtClean="0">
                <a:latin typeface="华文细黑" pitchFamily="2" charset="-122"/>
                <a:ea typeface="华文细黑" pitchFamily="2" charset="-122"/>
              </a:rPr>
              <a:t>、</a:t>
            </a:r>
            <a:r>
              <a:rPr lang="zh-CN" altLang="zh-CN" sz="2400" dirty="0" smtClean="0">
                <a:latin typeface="华文细黑" pitchFamily="2" charset="-122"/>
                <a:ea typeface="华文细黑" pitchFamily="2" charset="-122"/>
              </a:rPr>
              <a:t>买方不检验或正式质检报告显示，收到基低位发热量≥</a:t>
            </a:r>
            <a:r>
              <a:rPr lang="en-US" altLang="zh-CN" sz="2400" dirty="0" smtClean="0">
                <a:latin typeface="华文细黑" pitchFamily="2" charset="-122"/>
                <a:ea typeface="华文细黑" pitchFamily="2" charset="-122"/>
              </a:rPr>
              <a:t>4500</a:t>
            </a:r>
            <a:r>
              <a:rPr lang="zh-CN" altLang="zh-CN" sz="2400" dirty="0" smtClean="0">
                <a:latin typeface="华文细黑" pitchFamily="2" charset="-122"/>
                <a:ea typeface="华文细黑" pitchFamily="2" charset="-122"/>
              </a:rPr>
              <a:t>千卡</a:t>
            </a:r>
            <a:r>
              <a:rPr lang="en-US" altLang="zh-CN" sz="2400" dirty="0" smtClean="0">
                <a:latin typeface="华文细黑" pitchFamily="2" charset="-122"/>
                <a:ea typeface="华文细黑" pitchFamily="2" charset="-122"/>
              </a:rPr>
              <a:t>/</a:t>
            </a:r>
            <a:r>
              <a:rPr lang="zh-CN" altLang="zh-CN" sz="2400" dirty="0" smtClean="0">
                <a:latin typeface="华文细黑" pitchFamily="2" charset="-122"/>
                <a:ea typeface="华文细黑" pitchFamily="2" charset="-122"/>
              </a:rPr>
              <a:t>千克且干燥基全硫≤</a:t>
            </a:r>
            <a:r>
              <a:rPr lang="en-US" altLang="zh-CN" sz="2400" dirty="0" smtClean="0">
                <a:latin typeface="华文细黑" pitchFamily="2" charset="-122"/>
                <a:ea typeface="华文细黑" pitchFamily="2" charset="-122"/>
              </a:rPr>
              <a:t>1%</a:t>
            </a:r>
            <a:r>
              <a:rPr lang="zh-CN" altLang="zh-CN" sz="2400" dirty="0" smtClean="0">
                <a:latin typeface="华文细黑" pitchFamily="2" charset="-122"/>
                <a:ea typeface="华文细黑" pitchFamily="2" charset="-122"/>
              </a:rPr>
              <a:t>的，正常发货。</a:t>
            </a:r>
            <a:endParaRPr lang="en-US" altLang="zh-CN" sz="2400" dirty="0" smtClean="0">
              <a:latin typeface="华文细黑" pitchFamily="2" charset="-122"/>
              <a:ea typeface="华文细黑" pitchFamily="2" charset="-122"/>
            </a:endParaRPr>
          </a:p>
          <a:p>
            <a:pPr>
              <a:lnSpc>
                <a:spcPct val="160000"/>
              </a:lnSpc>
              <a:buNone/>
            </a:pPr>
            <a:r>
              <a:rPr lang="en-US" altLang="zh-CN" sz="2400" dirty="0" smtClean="0">
                <a:latin typeface="华文细黑" pitchFamily="2" charset="-122"/>
                <a:ea typeface="华文细黑" pitchFamily="2" charset="-122"/>
              </a:rPr>
              <a:t>2</a:t>
            </a:r>
            <a:r>
              <a:rPr lang="zh-CN" altLang="en-US" sz="2400" dirty="0" smtClean="0">
                <a:latin typeface="华文细黑" pitchFamily="2" charset="-122"/>
                <a:ea typeface="华文细黑" pitchFamily="2" charset="-122"/>
              </a:rPr>
              <a:t>、</a:t>
            </a:r>
            <a:r>
              <a:rPr lang="zh-CN" altLang="zh-CN" sz="2400" dirty="0" smtClean="0">
                <a:latin typeface="华文细黑" pitchFamily="2" charset="-122"/>
                <a:ea typeface="华文细黑" pitchFamily="2" charset="-122"/>
              </a:rPr>
              <a:t>收到基</a:t>
            </a:r>
            <a:r>
              <a:rPr lang="zh-CN" altLang="zh-CN" sz="2400" dirty="0">
                <a:latin typeface="华文细黑" pitchFamily="2" charset="-122"/>
                <a:ea typeface="华文细黑" pitchFamily="2" charset="-122"/>
              </a:rPr>
              <a:t>低位发热量＜</a:t>
            </a:r>
            <a:r>
              <a:rPr lang="en-US" altLang="zh-CN" sz="2400" dirty="0">
                <a:latin typeface="华文细黑" pitchFamily="2" charset="-122"/>
                <a:ea typeface="华文细黑" pitchFamily="2" charset="-122"/>
              </a:rPr>
              <a:t>4500</a:t>
            </a:r>
            <a:r>
              <a:rPr lang="zh-CN" altLang="zh-CN" sz="2400" dirty="0">
                <a:latin typeface="华文细黑" pitchFamily="2" charset="-122"/>
                <a:ea typeface="华文细黑" pitchFamily="2" charset="-122"/>
              </a:rPr>
              <a:t>千卡</a:t>
            </a:r>
            <a:r>
              <a:rPr lang="en-US" altLang="zh-CN" sz="2400" dirty="0">
                <a:latin typeface="华文细黑" pitchFamily="2" charset="-122"/>
                <a:ea typeface="华文细黑" pitchFamily="2" charset="-122"/>
              </a:rPr>
              <a:t>/</a:t>
            </a:r>
            <a:r>
              <a:rPr lang="zh-CN" altLang="zh-CN" sz="2400" dirty="0" smtClean="0">
                <a:latin typeface="华文细黑" pitchFamily="2" charset="-122"/>
                <a:ea typeface="华文细黑" pitchFamily="2" charset="-122"/>
              </a:rPr>
              <a:t>千克</a:t>
            </a:r>
            <a:r>
              <a:rPr lang="zh-CN" altLang="en-US" sz="2400" dirty="0" smtClean="0">
                <a:latin typeface="华文细黑" pitchFamily="2" charset="-122"/>
                <a:ea typeface="华文细黑" pitchFamily="2" charset="-122"/>
              </a:rPr>
              <a:t>，或者：</a:t>
            </a:r>
            <a:r>
              <a:rPr lang="zh-CN" altLang="zh-CN" sz="2400" dirty="0" smtClean="0">
                <a:latin typeface="华文细黑" pitchFamily="2" charset="-122"/>
                <a:ea typeface="华文细黑" pitchFamily="2" charset="-122"/>
              </a:rPr>
              <a:t>干燥基</a:t>
            </a:r>
            <a:r>
              <a:rPr lang="zh-CN" altLang="zh-CN" sz="2400" dirty="0">
                <a:latin typeface="华文细黑" pitchFamily="2" charset="-122"/>
                <a:ea typeface="华文细黑" pitchFamily="2" charset="-122"/>
              </a:rPr>
              <a:t>全硫＞</a:t>
            </a:r>
            <a:r>
              <a:rPr lang="en-US" altLang="zh-CN" sz="2400" dirty="0">
                <a:latin typeface="华文细黑" pitchFamily="2" charset="-122"/>
                <a:ea typeface="华文细黑" pitchFamily="2" charset="-122"/>
              </a:rPr>
              <a:t>1</a:t>
            </a:r>
            <a:r>
              <a:rPr lang="en-US" altLang="zh-CN" sz="2400" dirty="0" smtClean="0">
                <a:latin typeface="华文细黑" pitchFamily="2" charset="-122"/>
                <a:ea typeface="华文细黑" pitchFamily="2" charset="-122"/>
              </a:rPr>
              <a:t>%</a:t>
            </a:r>
            <a:r>
              <a:rPr lang="zh-CN" altLang="en-US" sz="2400" dirty="0" smtClean="0">
                <a:latin typeface="华文细黑" pitchFamily="2" charset="-122"/>
                <a:ea typeface="华文细黑" pitchFamily="2" charset="-122"/>
              </a:rPr>
              <a:t>，卖方违约处理或双方协商</a:t>
            </a:r>
            <a:endParaRPr lang="en-US" altLang="zh-CN" sz="2400" dirty="0" smtClean="0">
              <a:latin typeface="华文细黑" pitchFamily="2" charset="-122"/>
              <a:ea typeface="华文细黑" pitchFamily="2" charset="-122"/>
            </a:endParaRPr>
          </a:p>
          <a:p>
            <a:pPr>
              <a:buNone/>
            </a:pPr>
            <a:endParaRPr lang="en-US" altLang="zh-CN" sz="2800" dirty="0" smtClean="0">
              <a:latin typeface="黑体" pitchFamily="49" charset="-122"/>
              <a:ea typeface="黑体" pitchFamily="49" charset="-122"/>
            </a:endParaRPr>
          </a:p>
          <a:p>
            <a:pPr>
              <a:buNone/>
            </a:pPr>
            <a:r>
              <a:rPr lang="en-US" altLang="zh-CN" sz="2800" dirty="0" smtClean="0">
                <a:solidFill>
                  <a:srgbClr val="FF0000"/>
                </a:solidFill>
                <a:latin typeface="黑体" pitchFamily="49" charset="-122"/>
                <a:ea typeface="黑体" pitchFamily="49" charset="-122"/>
              </a:rPr>
              <a:t>  </a:t>
            </a:r>
            <a:endParaRPr lang="en-US" altLang="zh-CN" sz="2800" dirty="0" smtClean="0">
              <a:latin typeface="黑体" pitchFamily="49" charset="-122"/>
              <a:ea typeface="黑体" pitchFamily="49" charset="-122"/>
            </a:endParaRPr>
          </a:p>
          <a:p>
            <a:pPr marL="0" indent="0">
              <a:buNone/>
            </a:pPr>
            <a:endParaRPr lang="zh-CN" altLang="en-US" dirty="0"/>
          </a:p>
        </p:txBody>
      </p:sp>
      <p:sp>
        <p:nvSpPr>
          <p:cNvPr id="6" name="标题 1"/>
          <p:cNvSpPr txBox="1">
            <a:spLocks/>
          </p:cNvSpPr>
          <p:nvPr/>
        </p:nvSpPr>
        <p:spPr bwMode="auto">
          <a:xfrm>
            <a:off x="357158" y="357166"/>
            <a:ext cx="8229600" cy="78583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r>
              <a:rPr kumimoji="0" lang="zh-CN" altLang="en-US" sz="2400" b="1"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rPr>
              <a:t>二、</a:t>
            </a:r>
            <a:r>
              <a:rPr kumimoji="0" lang="zh-CN" altLang="en-US"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企业如何交割</a:t>
            </a:r>
            <a:r>
              <a:rPr kumimoji="0" lang="en-US" altLang="zh-CN"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a:t>
            </a:r>
            <a:r>
              <a:rPr lang="zh-CN" altLang="zh-CN" sz="2400" dirty="0" smtClean="0">
                <a:solidFill>
                  <a:srgbClr val="000000"/>
                </a:solidFill>
                <a:latin typeface="黑体" pitchFamily="49" charset="-122"/>
                <a:ea typeface="黑体" pitchFamily="49" charset="-122"/>
              </a:rPr>
              <a:t>车（船）板交割流程</a:t>
            </a:r>
            <a:endParaRPr kumimoji="0" lang="zh-CN" altLang="en-US" sz="2400" b="1"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642910" y="1357298"/>
            <a:ext cx="7851011" cy="44291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标题 1"/>
          <p:cNvSpPr txBox="1">
            <a:spLocks/>
          </p:cNvSpPr>
          <p:nvPr/>
        </p:nvSpPr>
        <p:spPr bwMode="auto">
          <a:xfrm>
            <a:off x="357158" y="357166"/>
            <a:ext cx="8229600" cy="78583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r>
              <a:rPr kumimoji="0" lang="zh-CN" altLang="en-US" sz="2400" b="1"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rPr>
              <a:t>二、</a:t>
            </a:r>
            <a:r>
              <a:rPr kumimoji="0" lang="zh-CN" altLang="en-US"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企业如何交割</a:t>
            </a:r>
            <a:r>
              <a:rPr kumimoji="0" lang="en-US" altLang="zh-CN"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a:t>
            </a:r>
            <a:r>
              <a:rPr lang="zh-CN" altLang="zh-CN" sz="2400" dirty="0" smtClean="0">
                <a:solidFill>
                  <a:srgbClr val="000000"/>
                </a:solidFill>
                <a:latin typeface="黑体" pitchFamily="49" charset="-122"/>
                <a:ea typeface="黑体" pitchFamily="49" charset="-122"/>
              </a:rPr>
              <a:t>车（船）板交割流程</a:t>
            </a:r>
            <a:endParaRPr kumimoji="0" lang="zh-CN" altLang="en-US" sz="2400" b="1"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85720" y="1285860"/>
            <a:ext cx="8143932" cy="4929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标题 1"/>
          <p:cNvSpPr txBox="1">
            <a:spLocks/>
          </p:cNvSpPr>
          <p:nvPr/>
        </p:nvSpPr>
        <p:spPr bwMode="auto">
          <a:xfrm>
            <a:off x="285720" y="285728"/>
            <a:ext cx="8572560" cy="78583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r>
              <a:rPr kumimoji="0" lang="zh-CN" altLang="en-US" sz="2400" b="1"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rPr>
              <a:t>二、</a:t>
            </a:r>
            <a:r>
              <a:rPr kumimoji="0" lang="zh-CN" altLang="en-US"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企业如何交割</a:t>
            </a:r>
            <a:r>
              <a:rPr kumimoji="0" lang="en-US" altLang="zh-CN"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a:t>
            </a:r>
            <a:r>
              <a:rPr lang="zh-CN" altLang="zh-CN" sz="2400" dirty="0" smtClean="0">
                <a:solidFill>
                  <a:srgbClr val="000000"/>
                </a:solidFill>
                <a:latin typeface="黑体" pitchFamily="49" charset="-122"/>
                <a:ea typeface="黑体" pitchFamily="49" charset="-122"/>
              </a:rPr>
              <a:t>车（船）板</a:t>
            </a:r>
            <a:r>
              <a:rPr lang="zh-CN" altLang="zh-CN" sz="2400" kern="0" dirty="0" smtClean="0">
                <a:solidFill>
                  <a:schemeClr val="tx2"/>
                </a:solidFill>
                <a:latin typeface="黑体" pitchFamily="2" charset="-122"/>
                <a:ea typeface="黑体" pitchFamily="2" charset="-122"/>
                <a:cs typeface="+mj-cs"/>
              </a:rPr>
              <a:t>交割流程</a:t>
            </a:r>
            <a:r>
              <a:rPr lang="zh-CN" altLang="en-US" sz="2400" kern="0" dirty="0" smtClean="0">
                <a:solidFill>
                  <a:schemeClr val="tx2"/>
                </a:solidFill>
                <a:latin typeface="黑体" pitchFamily="2" charset="-122"/>
                <a:ea typeface="黑体" pitchFamily="2" charset="-122"/>
                <a:cs typeface="+mj-cs"/>
              </a:rPr>
              <a:t>（质量争议处理）</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428596" y="1071546"/>
            <a:ext cx="8072494" cy="535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6286512" y="2428868"/>
            <a:ext cx="928694" cy="646331"/>
          </a:xfrm>
          <a:prstGeom prst="rect">
            <a:avLst/>
          </a:prstGeom>
          <a:solidFill>
            <a:schemeClr val="bg1"/>
          </a:solidFill>
        </p:spPr>
        <p:txBody>
          <a:bodyPr wrap="square" rtlCol="0">
            <a:spAutoFit/>
          </a:bodyPr>
          <a:lstStyle/>
          <a:p>
            <a:r>
              <a:rPr lang="zh-CN" altLang="en-US" dirty="0" smtClean="0"/>
              <a:t>水尺和地磅</a:t>
            </a:r>
            <a:endParaRPr lang="zh-CN" altLang="en-US" dirty="0"/>
          </a:p>
        </p:txBody>
      </p:sp>
      <p:sp>
        <p:nvSpPr>
          <p:cNvPr id="8" name="标题 1"/>
          <p:cNvSpPr txBox="1">
            <a:spLocks/>
          </p:cNvSpPr>
          <p:nvPr/>
        </p:nvSpPr>
        <p:spPr bwMode="auto">
          <a:xfrm>
            <a:off x="357158" y="357166"/>
            <a:ext cx="8229600" cy="78583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r>
              <a:rPr kumimoji="0" lang="zh-CN" altLang="en-US" sz="2400" b="1"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rPr>
              <a:t>二、</a:t>
            </a:r>
            <a:r>
              <a:rPr kumimoji="0" lang="zh-CN" altLang="en-US"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企业如何交割</a:t>
            </a:r>
            <a:r>
              <a:rPr kumimoji="0" lang="en-US" altLang="zh-CN"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a:t>
            </a:r>
            <a:r>
              <a:rPr lang="zh-CN" altLang="zh-CN" sz="2400" dirty="0" smtClean="0">
                <a:solidFill>
                  <a:srgbClr val="000000"/>
                </a:solidFill>
                <a:latin typeface="黑体" pitchFamily="49" charset="-122"/>
                <a:ea typeface="黑体" pitchFamily="49" charset="-122"/>
              </a:rPr>
              <a:t>车（船）板交割流程</a:t>
            </a:r>
            <a:endParaRPr kumimoji="0" lang="zh-CN" altLang="en-US" sz="2400" b="1"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54032"/>
          </a:xfrm>
        </p:spPr>
        <p:txBody>
          <a:bodyPr/>
          <a:lstStyle/>
          <a:p>
            <a:pPr algn="l"/>
            <a:r>
              <a:rPr lang="zh-CN" altLang="en-US" sz="2400" b="1" kern="1200" dirty="0" smtClean="0">
                <a:solidFill>
                  <a:schemeClr val="tx1"/>
                </a:solidFill>
                <a:latin typeface="黑体" pitchFamily="49" charset="-122"/>
                <a:ea typeface="黑体" pitchFamily="49" charset="-122"/>
                <a:cs typeface="+mn-cs"/>
              </a:rPr>
              <a:t>一、动力煤期货的优势</a:t>
            </a:r>
            <a:endParaRPr lang="zh-CN" altLang="en-US" sz="2400" b="1" kern="1200" dirty="0">
              <a:solidFill>
                <a:schemeClr val="tx1"/>
              </a:solidFill>
              <a:latin typeface="黑体" pitchFamily="49" charset="-122"/>
              <a:ea typeface="黑体" pitchFamily="49" charset="-122"/>
              <a:cs typeface="+mn-cs"/>
            </a:endParaRPr>
          </a:p>
        </p:txBody>
      </p:sp>
      <p:graphicFrame>
        <p:nvGraphicFramePr>
          <p:cNvPr id="5" name="图示 4"/>
          <p:cNvGraphicFramePr/>
          <p:nvPr/>
        </p:nvGraphicFramePr>
        <p:xfrm>
          <a:off x="785786" y="1428736"/>
          <a:ext cx="7715304"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28596" y="214290"/>
            <a:ext cx="8572560" cy="1143000"/>
          </a:xfrm>
        </p:spPr>
        <p:txBody>
          <a:bodyPr/>
          <a:lstStyle/>
          <a:p>
            <a:r>
              <a:rPr lang="zh-CN" altLang="en-US" sz="2400" dirty="0" smtClean="0">
                <a:latin typeface="黑体" pitchFamily="2" charset="-122"/>
                <a:ea typeface="黑体" pitchFamily="2" charset="-122"/>
              </a:rPr>
              <a:t>二、企业如何交割</a:t>
            </a:r>
            <a:r>
              <a:rPr lang="en-US" altLang="zh-CN" sz="2400" dirty="0" smtClean="0">
                <a:latin typeface="黑体" pitchFamily="2" charset="-122"/>
                <a:ea typeface="黑体" pitchFamily="2" charset="-122"/>
              </a:rPr>
              <a:t>——</a:t>
            </a:r>
            <a:r>
              <a:rPr lang="zh-CN" altLang="zh-CN" sz="2400" dirty="0" smtClean="0">
                <a:solidFill>
                  <a:srgbClr val="000000"/>
                </a:solidFill>
                <a:latin typeface="黑体" pitchFamily="49" charset="-122"/>
                <a:ea typeface="黑体" pitchFamily="49" charset="-122"/>
              </a:rPr>
              <a:t>车（船）板交割流程</a:t>
            </a:r>
            <a:r>
              <a:rPr lang="zh-CN" altLang="en-US" sz="2400" dirty="0" smtClean="0">
                <a:solidFill>
                  <a:srgbClr val="000000"/>
                </a:solidFill>
                <a:latin typeface="黑体" pitchFamily="49" charset="-122"/>
                <a:ea typeface="黑体" pitchFamily="49" charset="-122"/>
              </a:rPr>
              <a:t>（</a:t>
            </a:r>
            <a:r>
              <a:rPr lang="zh-CN" altLang="en-US" sz="2400" dirty="0" smtClean="0">
                <a:latin typeface="黑体" pitchFamily="49" charset="-122"/>
                <a:ea typeface="黑体" pitchFamily="49" charset="-122"/>
              </a:rPr>
              <a:t>质量争议处理）</a:t>
            </a:r>
            <a:endParaRPr lang="zh-CN" altLang="en-US" sz="2400" dirty="0">
              <a:latin typeface="黑体" pitchFamily="49" charset="-122"/>
              <a:ea typeface="黑体" pitchFamily="49" charset="-122"/>
            </a:endParaRPr>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tretch>
            <a:fillRect/>
          </a:stretch>
        </p:blipFill>
        <p:spPr bwMode="auto">
          <a:xfrm>
            <a:off x="357158" y="1142984"/>
            <a:ext cx="6429420" cy="5715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内容占位符 2"/>
          <p:cNvSpPr>
            <a:spLocks noGrp="1"/>
          </p:cNvSpPr>
          <p:nvPr>
            <p:ph idx="1"/>
          </p:nvPr>
        </p:nvSpPr>
        <p:spPr>
          <a:xfrm>
            <a:off x="395288" y="1916113"/>
            <a:ext cx="8569325" cy="2736850"/>
          </a:xfrm>
        </p:spPr>
        <p:txBody>
          <a:bodyPr/>
          <a:lstStyle/>
          <a:p>
            <a:pPr>
              <a:buFont typeface="Wingdings" pitchFamily="2" charset="2"/>
              <a:buNone/>
            </a:pPr>
            <a:r>
              <a:rPr lang="en-US" altLang="zh-CN" dirty="0" smtClean="0">
                <a:latin typeface="黑体" pitchFamily="49" charset="-122"/>
                <a:ea typeface="黑体" pitchFamily="49" charset="-122"/>
              </a:rPr>
              <a:t>    </a:t>
            </a:r>
          </a:p>
          <a:p>
            <a:pPr>
              <a:buFont typeface="Wingdings" pitchFamily="2" charset="2"/>
              <a:buNone/>
            </a:pPr>
            <a:r>
              <a:rPr lang="en-US" altLang="zh-CN" dirty="0" smtClean="0">
                <a:latin typeface="黑体" pitchFamily="49" charset="-122"/>
                <a:ea typeface="黑体" pitchFamily="49" charset="-122"/>
              </a:rPr>
              <a:t>    </a:t>
            </a:r>
          </a:p>
          <a:p>
            <a:pPr>
              <a:buFont typeface="Wingdings" pitchFamily="2" charset="2"/>
              <a:buNone/>
            </a:pPr>
            <a:endParaRPr lang="zh-CN" altLang="en-US" dirty="0" smtClean="0">
              <a:latin typeface="黑体" pitchFamily="49" charset="-122"/>
              <a:ea typeface="黑体" pitchFamily="49" charset="-122"/>
            </a:endParaRPr>
          </a:p>
        </p:txBody>
      </p:sp>
      <p:pic>
        <p:nvPicPr>
          <p:cNvPr id="4" name="Picture 1" descr="C:\Documents and Settings\Administrator\Application Data\Tencent\Users\819838202\QQ\WinTemp\RichOle\`~4)ZLR]_DCEH(3(%8%0)3A.jpg"/>
          <p:cNvPicPr>
            <a:picLocks noChangeAspect="1" noChangeArrowheads="1"/>
          </p:cNvPicPr>
          <p:nvPr/>
        </p:nvPicPr>
        <p:blipFill>
          <a:blip r:embed="rId2"/>
          <a:srcRect/>
          <a:stretch>
            <a:fillRect/>
          </a:stretch>
        </p:blipFill>
        <p:spPr bwMode="auto">
          <a:xfrm>
            <a:off x="857224" y="1643050"/>
            <a:ext cx="6072230" cy="4493822"/>
          </a:xfrm>
          <a:prstGeom prst="rect">
            <a:avLst/>
          </a:prstGeom>
          <a:noFill/>
        </p:spPr>
      </p:pic>
      <p:sp>
        <p:nvSpPr>
          <p:cNvPr id="6" name="标题 1"/>
          <p:cNvSpPr txBox="1">
            <a:spLocks/>
          </p:cNvSpPr>
          <p:nvPr/>
        </p:nvSpPr>
        <p:spPr bwMode="auto">
          <a:xfrm>
            <a:off x="428596" y="214290"/>
            <a:ext cx="85725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二、企业如何交割</a:t>
            </a:r>
            <a:r>
              <a:rPr kumimoji="0" lang="en-US" altLang="zh-CN"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a:t>
            </a:r>
            <a:r>
              <a:rPr kumimoji="0" lang="zh-CN" altLang="en-US"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交割港口</a:t>
            </a:r>
            <a:endParaRPr kumimoji="0" lang="zh-CN" altLang="en-US" sz="2400" b="1" i="0" u="none" strike="noStrike" kern="0" cap="none" spc="0" normalizeH="0" baseline="0" noProof="0" dirty="0">
              <a:ln>
                <a:noFill/>
              </a:ln>
              <a:solidFill>
                <a:schemeClr val="tx2"/>
              </a:solidFill>
              <a:effectLst/>
              <a:uLnTx/>
              <a:uFillTx/>
              <a:latin typeface="黑体" pitchFamily="49" charset="-122"/>
              <a:ea typeface="黑体" pitchFamily="49" charset="-122"/>
              <a:cs typeface="+mj-cs"/>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p:cNvPicPr>
            <a:picLocks noChangeAspect="1" noChangeArrowheads="1"/>
          </p:cNvPicPr>
          <p:nvPr/>
        </p:nvPicPr>
        <p:blipFill>
          <a:blip r:embed="rId3"/>
          <a:srcRect/>
          <a:stretch>
            <a:fillRect/>
          </a:stretch>
        </p:blipFill>
        <p:spPr bwMode="auto">
          <a:xfrm>
            <a:off x="285720" y="1357298"/>
            <a:ext cx="7993062" cy="4537075"/>
          </a:xfrm>
          <a:prstGeom prst="rect">
            <a:avLst/>
          </a:prstGeom>
          <a:noFill/>
          <a:ln w="9525">
            <a:noFill/>
            <a:miter lim="800000"/>
            <a:headEnd/>
            <a:tailEnd/>
          </a:ln>
        </p:spPr>
      </p:pic>
      <p:sp>
        <p:nvSpPr>
          <p:cNvPr id="6" name="标题 1"/>
          <p:cNvSpPr>
            <a:spLocks noGrp="1"/>
          </p:cNvSpPr>
          <p:nvPr>
            <p:ph type="title"/>
          </p:nvPr>
        </p:nvSpPr>
        <p:spPr>
          <a:xfrm>
            <a:off x="428596" y="214290"/>
            <a:ext cx="8572560" cy="1143000"/>
          </a:xfrm>
        </p:spPr>
        <p:txBody>
          <a:bodyPr/>
          <a:lstStyle/>
          <a:p>
            <a:pPr algn="l"/>
            <a:r>
              <a:rPr lang="zh-CN" altLang="en-US" sz="2400" dirty="0" smtClean="0">
                <a:latin typeface="黑体" pitchFamily="2" charset="-122"/>
                <a:ea typeface="黑体" pitchFamily="2" charset="-122"/>
              </a:rPr>
              <a:t>二、企业如何交割</a:t>
            </a:r>
            <a:r>
              <a:rPr lang="en-US" altLang="zh-CN" sz="2400" dirty="0" smtClean="0">
                <a:latin typeface="黑体" pitchFamily="2" charset="-122"/>
                <a:ea typeface="黑体" pitchFamily="2" charset="-122"/>
              </a:rPr>
              <a:t>——</a:t>
            </a:r>
            <a:r>
              <a:rPr lang="zh-CN" altLang="en-US" sz="2400" dirty="0" smtClean="0">
                <a:latin typeface="黑体" pitchFamily="2" charset="-122"/>
                <a:ea typeface="黑体" pitchFamily="2" charset="-122"/>
              </a:rPr>
              <a:t>仓单交割流程</a:t>
            </a:r>
            <a:endParaRPr lang="zh-CN" altLang="en-US" sz="2400" b="1" dirty="0">
              <a:latin typeface="黑体" pitchFamily="49" charset="-122"/>
              <a:ea typeface="黑体" pitchFamily="49" charset="-122"/>
            </a:endParaRPr>
          </a:p>
        </p:txBody>
      </p:sp>
      <p:sp>
        <p:nvSpPr>
          <p:cNvPr id="7" name="线形标注 1 6"/>
          <p:cNvSpPr/>
          <p:nvPr/>
        </p:nvSpPr>
        <p:spPr>
          <a:xfrm>
            <a:off x="6715140" y="2214554"/>
            <a:ext cx="2428860" cy="1428760"/>
          </a:xfrm>
          <a:prstGeom prst="borderCallout1">
            <a:avLst>
              <a:gd name="adj1" fmla="val 18750"/>
              <a:gd name="adj2" fmla="val -8333"/>
              <a:gd name="adj3" fmla="val 103612"/>
              <a:gd name="adj4" fmla="val -4497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200" dirty="0" smtClean="0"/>
              <a:t>注册仓单时，厂家应提交收到基低位发热量等货物信息，交易所以此信息作为仓单注册标准的依据和货款计算参考</a:t>
            </a:r>
            <a:endParaRPr lang="zh-CN" altLang="en-US" sz="1200" dirty="0"/>
          </a:p>
        </p:txBody>
      </p:sp>
      <p:sp>
        <p:nvSpPr>
          <p:cNvPr id="8" name="线形标注 1 7"/>
          <p:cNvSpPr/>
          <p:nvPr/>
        </p:nvSpPr>
        <p:spPr>
          <a:xfrm>
            <a:off x="1571604" y="4643446"/>
            <a:ext cx="2500330" cy="1143008"/>
          </a:xfrm>
          <a:prstGeom prst="borderCallout1">
            <a:avLst>
              <a:gd name="adj1" fmla="val 18750"/>
              <a:gd name="adj2" fmla="val -8333"/>
              <a:gd name="adj3" fmla="val -64166"/>
              <a:gd name="adj4" fmla="val 9830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200" dirty="0" smtClean="0"/>
              <a:t>厂库提交的保证金数额按照最近交割月合约前一交易日结算价计算</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357158" y="1428736"/>
          <a:ext cx="8001000" cy="507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标题 1"/>
          <p:cNvSpPr>
            <a:spLocks noGrp="1"/>
          </p:cNvSpPr>
          <p:nvPr>
            <p:ph type="title"/>
          </p:nvPr>
        </p:nvSpPr>
        <p:spPr>
          <a:xfrm>
            <a:off x="428596" y="214290"/>
            <a:ext cx="8572560" cy="1143000"/>
          </a:xfrm>
        </p:spPr>
        <p:txBody>
          <a:bodyPr/>
          <a:lstStyle/>
          <a:p>
            <a:pPr algn="l"/>
            <a:r>
              <a:rPr lang="zh-CN" altLang="en-US" sz="2400" dirty="0" smtClean="0">
                <a:latin typeface="黑体" pitchFamily="2" charset="-122"/>
                <a:ea typeface="黑体" pitchFamily="2" charset="-122"/>
              </a:rPr>
              <a:t>二、企业如何交割</a:t>
            </a:r>
            <a:r>
              <a:rPr lang="en-US" altLang="zh-CN" sz="2400" dirty="0" smtClean="0">
                <a:latin typeface="黑体" pitchFamily="2" charset="-122"/>
                <a:ea typeface="黑体" pitchFamily="2" charset="-122"/>
              </a:rPr>
              <a:t>——</a:t>
            </a:r>
            <a:r>
              <a:rPr lang="zh-CN" altLang="en-US" sz="2400" dirty="0" smtClean="0">
                <a:latin typeface="黑体" pitchFamily="2" charset="-122"/>
                <a:ea typeface="黑体" pitchFamily="2" charset="-122"/>
              </a:rPr>
              <a:t>仓单交割流程</a:t>
            </a:r>
            <a:endParaRPr lang="zh-CN" altLang="en-US" sz="2400" b="1" dirty="0">
              <a:latin typeface="黑体" pitchFamily="49" charset="-122"/>
              <a:ea typeface="黑体" pitchFamily="49"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357158" y="142852"/>
            <a:ext cx="85725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二、企业如何交割</a:t>
            </a:r>
            <a:r>
              <a:rPr kumimoji="0" lang="en-US" altLang="zh-CN"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a:t>
            </a:r>
            <a:r>
              <a:rPr kumimoji="0" lang="zh-CN" altLang="en-US"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仓单交割流程</a:t>
            </a:r>
            <a:endParaRPr kumimoji="0" lang="zh-CN" altLang="en-US" sz="2400" b="1" i="0" u="none" strike="noStrike" kern="0" cap="none" spc="0" normalizeH="0" baseline="0" noProof="0" dirty="0">
              <a:ln>
                <a:noFill/>
              </a:ln>
              <a:solidFill>
                <a:schemeClr val="tx2"/>
              </a:solidFill>
              <a:effectLst/>
              <a:uLnTx/>
              <a:uFillTx/>
              <a:latin typeface="黑体" pitchFamily="49" charset="-122"/>
              <a:ea typeface="黑体" pitchFamily="49" charset="-122"/>
              <a:cs typeface="+mj-cs"/>
            </a:endParaRPr>
          </a:p>
        </p:txBody>
      </p:sp>
      <p:graphicFrame>
        <p:nvGraphicFramePr>
          <p:cNvPr id="5" name="图示 4"/>
          <p:cNvGraphicFramePr/>
          <p:nvPr/>
        </p:nvGraphicFramePr>
        <p:xfrm>
          <a:off x="500034" y="192880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灯片编号占位符 4"/>
          <p:cNvSpPr txBox="1">
            <a:spLocks noGrp="1" noChangeArrowheads="1"/>
          </p:cNvSpPr>
          <p:nvPr/>
        </p:nvSpPr>
        <p:spPr bwMode="auto">
          <a:xfrm>
            <a:off x="7589838" y="6480175"/>
            <a:ext cx="503237" cy="301625"/>
          </a:xfrm>
          <a:prstGeom prst="rect">
            <a:avLst/>
          </a:prstGeom>
          <a:noFill/>
          <a:ln w="9525">
            <a:noFill/>
            <a:miter lim="800000"/>
            <a:headEnd/>
            <a:tailEnd/>
          </a:ln>
        </p:spPr>
        <p:txBody>
          <a:bodyPr anchor="b"/>
          <a:lstStyle/>
          <a:p>
            <a:pPr algn="ctr"/>
            <a:fld id="{050B0626-A0BB-4B5C-B706-D587BBD95AFF}" type="slidenum">
              <a:rPr lang="zh-CN" altLang="en-US" sz="1200"/>
              <a:pPr algn="ctr"/>
              <a:t>35</a:t>
            </a:fld>
            <a:endParaRPr lang="zh-CN" altLang="en-US"/>
          </a:p>
        </p:txBody>
      </p:sp>
      <p:sp>
        <p:nvSpPr>
          <p:cNvPr id="23556" name="内容占位符 2"/>
          <p:cNvSpPr>
            <a:spLocks noGrp="1" noChangeArrowheads="1"/>
          </p:cNvSpPr>
          <p:nvPr>
            <p:ph idx="4294967295"/>
          </p:nvPr>
        </p:nvSpPr>
        <p:spPr>
          <a:xfrm>
            <a:off x="357158" y="1571612"/>
            <a:ext cx="8229600" cy="4525963"/>
          </a:xfrm>
        </p:spPr>
        <p:txBody>
          <a:bodyPr/>
          <a:lstStyle/>
          <a:p>
            <a:pPr eaLnBrk="1" hangingPunct="1">
              <a:lnSpc>
                <a:spcPct val="150000"/>
              </a:lnSpc>
            </a:pPr>
            <a:r>
              <a:rPr lang="zh-CN" altLang="en-US" sz="2200" dirty="0">
                <a:latin typeface="华文细黑" pitchFamily="2" charset="-122"/>
                <a:ea typeface="华文细黑" pitchFamily="2" charset="-122"/>
                <a:sym typeface="黑体" pitchFamily="49" charset="-122"/>
              </a:rPr>
              <a:t>基准交割品：收到基低位发热量为</a:t>
            </a:r>
            <a:r>
              <a:rPr lang="en-US" sz="2200" dirty="0">
                <a:latin typeface="华文细黑" pitchFamily="2" charset="-122"/>
                <a:ea typeface="华文细黑" pitchFamily="2" charset="-122"/>
                <a:sym typeface="黑体" pitchFamily="49" charset="-122"/>
              </a:rPr>
              <a:t>5500</a:t>
            </a:r>
            <a:r>
              <a:rPr lang="zh-CN" altLang="en-US" sz="2200" dirty="0">
                <a:latin typeface="华文细黑" pitchFamily="2" charset="-122"/>
                <a:ea typeface="华文细黑" pitchFamily="2" charset="-122"/>
                <a:sym typeface="黑体" pitchFamily="49" charset="-122"/>
              </a:rPr>
              <a:t>千卡</a:t>
            </a:r>
            <a:r>
              <a:rPr lang="en-US" sz="2200" dirty="0">
                <a:latin typeface="华文细黑" pitchFamily="2" charset="-122"/>
                <a:ea typeface="华文细黑" pitchFamily="2" charset="-122"/>
                <a:sym typeface="黑体" pitchFamily="49" charset="-122"/>
              </a:rPr>
              <a:t>/</a:t>
            </a:r>
            <a:r>
              <a:rPr lang="zh-CN" altLang="en-US" sz="2200" dirty="0">
                <a:latin typeface="华文细黑" pitchFamily="2" charset="-122"/>
                <a:ea typeface="华文细黑" pitchFamily="2" charset="-122"/>
                <a:sym typeface="黑体" pitchFamily="49" charset="-122"/>
              </a:rPr>
              <a:t>千克，干燥基全硫</a:t>
            </a:r>
            <a:r>
              <a:rPr lang="en-US" sz="2200" dirty="0">
                <a:latin typeface="华文细黑" pitchFamily="2" charset="-122"/>
                <a:ea typeface="华文细黑" pitchFamily="2" charset="-122"/>
                <a:sym typeface="黑体" pitchFamily="49" charset="-122"/>
              </a:rPr>
              <a:t>≤1%</a:t>
            </a:r>
            <a:r>
              <a:rPr lang="zh-CN" altLang="en-US" sz="2200" dirty="0">
                <a:latin typeface="华文细黑" pitchFamily="2" charset="-122"/>
                <a:ea typeface="华文细黑" pitchFamily="2" charset="-122"/>
                <a:sym typeface="黑体" pitchFamily="49" charset="-122"/>
              </a:rPr>
              <a:t>，全水</a:t>
            </a:r>
            <a:r>
              <a:rPr lang="en-US" sz="2200" dirty="0">
                <a:latin typeface="华文细黑" pitchFamily="2" charset="-122"/>
                <a:ea typeface="华文细黑" pitchFamily="2" charset="-122"/>
                <a:sym typeface="黑体" pitchFamily="49" charset="-122"/>
              </a:rPr>
              <a:t>≤ 20%</a:t>
            </a:r>
            <a:r>
              <a:rPr lang="zh-CN" altLang="en-US" sz="2200" dirty="0">
                <a:latin typeface="华文细黑" pitchFamily="2" charset="-122"/>
                <a:ea typeface="华文细黑" pitchFamily="2" charset="-122"/>
                <a:sym typeface="黑体" pitchFamily="49" charset="-122"/>
              </a:rPr>
              <a:t>的动力煤。</a:t>
            </a:r>
            <a:endParaRPr lang="en-US" sz="2200" dirty="0">
              <a:latin typeface="华文细黑" pitchFamily="2" charset="-122"/>
              <a:ea typeface="华文细黑" pitchFamily="2" charset="-122"/>
              <a:sym typeface="黑体" pitchFamily="49" charset="-122"/>
            </a:endParaRPr>
          </a:p>
          <a:p>
            <a:pPr eaLnBrk="1" hangingPunct="1">
              <a:lnSpc>
                <a:spcPct val="150000"/>
              </a:lnSpc>
            </a:pPr>
            <a:r>
              <a:rPr lang="zh-CN" altLang="en-US" sz="2200" dirty="0">
                <a:latin typeface="华文细黑" pitchFamily="2" charset="-122"/>
                <a:ea typeface="华文细黑" pitchFamily="2" charset="-122"/>
                <a:sym typeface="黑体" pitchFamily="49" charset="-122"/>
              </a:rPr>
              <a:t>几个关键点：收到基低位发热量、全硫</a:t>
            </a:r>
            <a:endParaRPr lang="en-US" sz="2200" dirty="0">
              <a:latin typeface="华文细黑" pitchFamily="2" charset="-122"/>
              <a:ea typeface="华文细黑" pitchFamily="2" charset="-122"/>
              <a:sym typeface="黑体" pitchFamily="49" charset="-122"/>
            </a:endParaRPr>
          </a:p>
          <a:p>
            <a:pPr eaLnBrk="1" hangingPunct="1">
              <a:lnSpc>
                <a:spcPct val="150000"/>
              </a:lnSpc>
            </a:pPr>
            <a:r>
              <a:rPr lang="zh-CN" altLang="en-US" sz="2200" dirty="0">
                <a:latin typeface="华文细黑" pitchFamily="2" charset="-122"/>
                <a:ea typeface="华文细黑" pitchFamily="2" charset="-122"/>
                <a:sym typeface="黑体" pitchFamily="49" charset="-122"/>
              </a:rPr>
              <a:t>基准地：秦皇岛港</a:t>
            </a:r>
            <a:endParaRPr lang="en-US" sz="2200" dirty="0">
              <a:latin typeface="华文细黑" pitchFamily="2" charset="-122"/>
              <a:ea typeface="华文细黑" pitchFamily="2" charset="-122"/>
              <a:sym typeface="黑体" pitchFamily="49" charset="-122"/>
            </a:endParaRPr>
          </a:p>
          <a:p>
            <a:pPr eaLnBrk="1" hangingPunct="1">
              <a:lnSpc>
                <a:spcPct val="150000"/>
              </a:lnSpc>
            </a:pPr>
            <a:r>
              <a:rPr lang="zh-CN" altLang="en-US" sz="2200" dirty="0">
                <a:latin typeface="华文细黑" pitchFamily="2" charset="-122"/>
                <a:ea typeface="华文细黑" pitchFamily="2" charset="-122"/>
                <a:sym typeface="黑体" pitchFamily="49" charset="-122"/>
              </a:rPr>
              <a:t>交割单位：</a:t>
            </a:r>
            <a:r>
              <a:rPr lang="en-US" sz="2200" dirty="0">
                <a:latin typeface="华文细黑" pitchFamily="2" charset="-122"/>
                <a:ea typeface="华文细黑" pitchFamily="2" charset="-122"/>
                <a:sym typeface="黑体" pitchFamily="49" charset="-122"/>
              </a:rPr>
              <a:t>5000</a:t>
            </a:r>
            <a:r>
              <a:rPr lang="zh-CN" altLang="en-US" sz="2200" dirty="0">
                <a:latin typeface="华文细黑" pitchFamily="2" charset="-122"/>
                <a:ea typeface="华文细黑" pitchFamily="2" charset="-122"/>
                <a:sym typeface="黑体" pitchFamily="49" charset="-122"/>
              </a:rPr>
              <a:t>吨</a:t>
            </a:r>
            <a:endParaRPr lang="en-US" sz="2200" dirty="0">
              <a:latin typeface="华文细黑" pitchFamily="2" charset="-122"/>
              <a:ea typeface="华文细黑" pitchFamily="2" charset="-122"/>
              <a:sym typeface="黑体" pitchFamily="49" charset="-122"/>
            </a:endParaRPr>
          </a:p>
          <a:p>
            <a:pPr eaLnBrk="1" hangingPunct="1">
              <a:buFont typeface="Wingdings" pitchFamily="2" charset="2"/>
              <a:buNone/>
            </a:pPr>
            <a:endParaRPr lang="zh-CN" altLang="en-US" dirty="0">
              <a:latin typeface="黑体" pitchFamily="49" charset="-122"/>
              <a:ea typeface="黑体" pitchFamily="49" charset="-122"/>
              <a:sym typeface="黑体" pitchFamily="49" charset="-122"/>
            </a:endParaRPr>
          </a:p>
        </p:txBody>
      </p:sp>
      <p:sp>
        <p:nvSpPr>
          <p:cNvPr id="5" name="标题 1"/>
          <p:cNvSpPr txBox="1">
            <a:spLocks/>
          </p:cNvSpPr>
          <p:nvPr/>
        </p:nvSpPr>
        <p:spPr bwMode="auto">
          <a:xfrm>
            <a:off x="428596" y="214290"/>
            <a:ext cx="85725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二、企业如何交割</a:t>
            </a:r>
            <a:r>
              <a:rPr kumimoji="0" lang="en-US" altLang="zh-CN"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a:t>
            </a:r>
            <a:r>
              <a:rPr kumimoji="0" lang="zh-CN" altLang="en-US"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仓单交割流程</a:t>
            </a:r>
            <a:endParaRPr kumimoji="0" lang="zh-CN" altLang="en-US" sz="2400" b="1" i="0" u="none" strike="noStrike" kern="0" cap="none" spc="0" normalizeH="0" baseline="0" noProof="0" dirty="0">
              <a:ln>
                <a:noFill/>
              </a:ln>
              <a:solidFill>
                <a:schemeClr val="tx2"/>
              </a:solidFill>
              <a:effectLst/>
              <a:uLnTx/>
              <a:uFillTx/>
              <a:latin typeface="黑体" pitchFamily="49" charset="-122"/>
              <a:ea typeface="黑体" pitchFamily="49" charset="-122"/>
              <a:cs typeface="+mj-cs"/>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Rectangle 6"/>
          <p:cNvPicPr>
            <a:picLocks noGrp="1" noChangeArrowheads="1"/>
          </p:cNvPicPr>
          <p:nvPr>
            <p:ph type="title" idx="4294967295"/>
          </p:nvPr>
        </p:nvPicPr>
        <p:blipFill>
          <a:blip r:embed="rId3">
            <a:duotone>
              <a:prstClr val="black"/>
              <a:schemeClr val="accent2">
                <a:tint val="45000"/>
                <a:satMod val="400000"/>
              </a:schemeClr>
            </a:duotone>
          </a:blip>
          <a:srcRect/>
          <a:stretch>
            <a:fillRect/>
          </a:stretch>
        </p:blipFill>
        <p:spPr>
          <a:xfrm>
            <a:off x="0" y="571480"/>
            <a:ext cx="8286776" cy="1365251"/>
          </a:xfrm>
          <a:ln/>
        </p:spPr>
      </p:pic>
      <p:sp>
        <p:nvSpPr>
          <p:cNvPr id="25603" name="灯片编号占位符 4"/>
          <p:cNvSpPr txBox="1">
            <a:spLocks noGrp="1" noChangeArrowheads="1"/>
          </p:cNvSpPr>
          <p:nvPr/>
        </p:nvSpPr>
        <p:spPr bwMode="auto">
          <a:xfrm>
            <a:off x="7589838" y="6480175"/>
            <a:ext cx="503237" cy="301625"/>
          </a:xfrm>
          <a:prstGeom prst="rect">
            <a:avLst/>
          </a:prstGeom>
          <a:noFill/>
          <a:ln w="9525">
            <a:noFill/>
            <a:miter lim="800000"/>
            <a:headEnd/>
            <a:tailEnd/>
          </a:ln>
        </p:spPr>
        <p:txBody>
          <a:bodyPr anchor="b"/>
          <a:lstStyle/>
          <a:p>
            <a:pPr algn="ctr"/>
            <a:fld id="{7EDA244D-43F0-4672-8E97-EA1FD65FAED6}" type="slidenum">
              <a:rPr lang="zh-CN" altLang="en-US" sz="1200"/>
              <a:pPr algn="ctr"/>
              <a:t>36</a:t>
            </a:fld>
            <a:endParaRPr lang="zh-CN" altLang="en-US"/>
          </a:p>
        </p:txBody>
      </p:sp>
      <p:grpSp>
        <p:nvGrpSpPr>
          <p:cNvPr id="2" name="Group 4"/>
          <p:cNvGrpSpPr>
            <a:grpSpLocks/>
          </p:cNvGrpSpPr>
          <p:nvPr/>
        </p:nvGrpSpPr>
        <p:grpSpPr bwMode="auto">
          <a:xfrm>
            <a:off x="500034" y="2000240"/>
            <a:ext cx="8215370" cy="3241675"/>
            <a:chOff x="0" y="0"/>
            <a:chExt cx="7920880" cy="3242672"/>
          </a:xfrm>
        </p:grpSpPr>
        <p:grpSp>
          <p:nvGrpSpPr>
            <p:cNvPr id="3" name="Group 5"/>
            <p:cNvGrpSpPr>
              <a:grpSpLocks/>
            </p:cNvGrpSpPr>
            <p:nvPr/>
          </p:nvGrpSpPr>
          <p:grpSpPr bwMode="auto">
            <a:xfrm>
              <a:off x="0" y="1488346"/>
              <a:ext cx="7920880" cy="1754326"/>
              <a:chOff x="-64389" y="0"/>
              <a:chExt cx="7082790" cy="1913386"/>
            </a:xfrm>
          </p:grpSpPr>
          <p:sp>
            <p:nvSpPr>
              <p:cNvPr id="25606" name="Rectangle 2"/>
              <p:cNvSpPr>
                <a:spLocks noChangeArrowheads="1"/>
              </p:cNvSpPr>
              <p:nvPr/>
            </p:nvSpPr>
            <p:spPr bwMode="auto">
              <a:xfrm>
                <a:off x="-64389" y="714882"/>
                <a:ext cx="2362797" cy="805884"/>
              </a:xfrm>
              <a:prstGeom prst="rect">
                <a:avLst/>
              </a:prstGeom>
              <a:solidFill>
                <a:schemeClr val="accent4">
                  <a:lumMod val="50000"/>
                  <a:lumOff val="50000"/>
                </a:schemeClr>
              </a:solidFill>
              <a:ln w="9525">
                <a:noFill/>
                <a:miter lim="800000"/>
                <a:headEnd/>
                <a:tailEnd/>
              </a:ln>
            </p:spPr>
            <p:txBody>
              <a:bodyPr wrap="square" lIns="0" tIns="0" rIns="0" bIns="0" anchor="ctr">
                <a:spAutoFit/>
              </a:bodyPr>
              <a:lstStyle/>
              <a:p>
                <a:r>
                  <a:rPr lang="zh-CN" altLang="en-US" sz="2400" dirty="0">
                    <a:solidFill>
                      <a:srgbClr val="FFFFFF"/>
                    </a:solidFill>
                    <a:latin typeface="Century Gothic" pitchFamily="34" charset="0"/>
                    <a:ea typeface="幼圆" pitchFamily="49" charset="-122"/>
                    <a:sym typeface="幼圆" pitchFamily="49" charset="-122"/>
                  </a:rPr>
                  <a:t>收到基低位发热</a:t>
                </a:r>
                <a:r>
                  <a:rPr lang="en-US" sz="2400" dirty="0">
                    <a:solidFill>
                      <a:srgbClr val="FFFFFF"/>
                    </a:solidFill>
                    <a:latin typeface="Century Gothic" pitchFamily="34" charset="0"/>
                    <a:sym typeface="Century Gothic" pitchFamily="34" charset="0"/>
                  </a:rPr>
                  <a:t>&gt;5300</a:t>
                </a:r>
                <a:r>
                  <a:rPr lang="zh-CN" altLang="en-US" sz="2400" dirty="0">
                    <a:solidFill>
                      <a:srgbClr val="FFFFFF"/>
                    </a:solidFill>
                    <a:latin typeface="Century Gothic" pitchFamily="34" charset="0"/>
                    <a:ea typeface="幼圆" pitchFamily="49" charset="-122"/>
                    <a:sym typeface="幼圆" pitchFamily="49" charset="-122"/>
                  </a:rPr>
                  <a:t>千卡</a:t>
                </a:r>
                <a:r>
                  <a:rPr lang="en-US" sz="2400" dirty="0">
                    <a:solidFill>
                      <a:srgbClr val="FFFFFF"/>
                    </a:solidFill>
                    <a:latin typeface="Century Gothic" pitchFamily="34" charset="0"/>
                    <a:sym typeface="Century Gothic" pitchFamily="34" charset="0"/>
                  </a:rPr>
                  <a:t>/</a:t>
                </a:r>
                <a:r>
                  <a:rPr lang="zh-CN" altLang="en-US" sz="2400" dirty="0">
                    <a:solidFill>
                      <a:srgbClr val="FFFFFF"/>
                    </a:solidFill>
                    <a:latin typeface="Century Gothic" pitchFamily="34" charset="0"/>
                    <a:ea typeface="幼圆" pitchFamily="49" charset="-122"/>
                    <a:sym typeface="幼圆" pitchFamily="49" charset="-122"/>
                  </a:rPr>
                  <a:t>千克</a:t>
                </a:r>
                <a:endParaRPr lang="zh-CN" altLang="en-US" dirty="0"/>
              </a:p>
            </p:txBody>
          </p:sp>
          <p:sp>
            <p:nvSpPr>
              <p:cNvPr id="25607" name="Rectangle 7"/>
              <p:cNvSpPr>
                <a:spLocks noChangeArrowheads="1"/>
              </p:cNvSpPr>
              <p:nvPr/>
            </p:nvSpPr>
            <p:spPr bwMode="auto">
              <a:xfrm>
                <a:off x="3320896" y="0"/>
                <a:ext cx="3697505" cy="1913386"/>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0" tIns="0" rIns="0" bIns="0" anchor="ctr">
                <a:spAutoFit/>
              </a:bodyPr>
              <a:lstStyle/>
              <a:p>
                <a:r>
                  <a:rPr lang="zh-CN" altLang="en-US" sz="2400" dirty="0">
                    <a:latin typeface="Century Gothic" pitchFamily="34" charset="0"/>
                    <a:ea typeface="幼圆" pitchFamily="49" charset="-122"/>
                    <a:sym typeface="幼圆" pitchFamily="49" charset="-122"/>
                  </a:rPr>
                  <a:t>线性升贴水：货款结算价＝交割结算价÷</a:t>
                </a:r>
                <a:r>
                  <a:rPr lang="en-US" sz="2400" dirty="0">
                    <a:latin typeface="Century Gothic" pitchFamily="34" charset="0"/>
                    <a:sym typeface="Century Gothic" pitchFamily="34" charset="0"/>
                  </a:rPr>
                  <a:t>5500</a:t>
                </a:r>
                <a:r>
                  <a:rPr lang="zh-CN" altLang="en-US" sz="2400" dirty="0">
                    <a:latin typeface="Century Gothic" pitchFamily="34" charset="0"/>
                    <a:ea typeface="幼圆" pitchFamily="49" charset="-122"/>
                    <a:sym typeface="幼圆" pitchFamily="49" charset="-122"/>
                  </a:rPr>
                  <a:t>×实测发热量，超过</a:t>
                </a:r>
                <a:r>
                  <a:rPr lang="en-US" sz="2400" dirty="0">
                    <a:latin typeface="Century Gothic" pitchFamily="34" charset="0"/>
                    <a:sym typeface="Century Gothic" pitchFamily="34" charset="0"/>
                  </a:rPr>
                  <a:t>6000</a:t>
                </a:r>
                <a:r>
                  <a:rPr lang="zh-CN" altLang="en-US" sz="2400" dirty="0">
                    <a:latin typeface="Century Gothic" pitchFamily="34" charset="0"/>
                    <a:ea typeface="幼圆" pitchFamily="49" charset="-122"/>
                    <a:sym typeface="幼圆" pitchFamily="49" charset="-122"/>
                  </a:rPr>
                  <a:t>千卡</a:t>
                </a:r>
                <a:r>
                  <a:rPr lang="en-US" sz="2400" dirty="0">
                    <a:latin typeface="Century Gothic" pitchFamily="34" charset="0"/>
                    <a:sym typeface="Century Gothic" pitchFamily="34" charset="0"/>
                  </a:rPr>
                  <a:t>/</a:t>
                </a:r>
                <a:r>
                  <a:rPr lang="zh-CN" altLang="en-US" sz="2400" dirty="0">
                    <a:latin typeface="Century Gothic" pitchFamily="34" charset="0"/>
                    <a:ea typeface="幼圆" pitchFamily="49" charset="-122"/>
                    <a:sym typeface="幼圆" pitchFamily="49" charset="-122"/>
                  </a:rPr>
                  <a:t>千克按照</a:t>
                </a:r>
                <a:r>
                  <a:rPr lang="en-US" sz="2400" dirty="0">
                    <a:latin typeface="Century Gothic" pitchFamily="34" charset="0"/>
                    <a:sym typeface="Century Gothic" pitchFamily="34" charset="0"/>
                  </a:rPr>
                  <a:t>6000</a:t>
                </a:r>
                <a:r>
                  <a:rPr lang="zh-CN" altLang="en-US" sz="2400" dirty="0">
                    <a:latin typeface="Century Gothic" pitchFamily="34" charset="0"/>
                    <a:ea typeface="幼圆" pitchFamily="49" charset="-122"/>
                    <a:sym typeface="幼圆" pitchFamily="49" charset="-122"/>
                  </a:rPr>
                  <a:t>千卡</a:t>
                </a:r>
                <a:r>
                  <a:rPr lang="en-US" sz="2400" dirty="0">
                    <a:latin typeface="Century Gothic" pitchFamily="34" charset="0"/>
                    <a:sym typeface="Century Gothic" pitchFamily="34" charset="0"/>
                  </a:rPr>
                  <a:t>/</a:t>
                </a:r>
                <a:r>
                  <a:rPr lang="zh-CN" altLang="en-US" sz="2400" dirty="0">
                    <a:latin typeface="Century Gothic" pitchFamily="34" charset="0"/>
                    <a:ea typeface="幼圆" pitchFamily="49" charset="-122"/>
                    <a:sym typeface="幼圆" pitchFamily="49" charset="-122"/>
                  </a:rPr>
                  <a:t>千克计算</a:t>
                </a:r>
                <a:r>
                  <a:rPr lang="zh-CN" altLang="en-US" sz="2400" dirty="0">
                    <a:solidFill>
                      <a:srgbClr val="FFFFFF"/>
                    </a:solidFill>
                    <a:latin typeface="Century Gothic" pitchFamily="34" charset="0"/>
                    <a:ea typeface="幼圆" pitchFamily="49" charset="-122"/>
                    <a:sym typeface="幼圆" pitchFamily="49" charset="-122"/>
                  </a:rPr>
                  <a:t>货款。</a:t>
                </a:r>
                <a:endParaRPr lang="zh-CN" altLang="en-US" sz="2400" dirty="0">
                  <a:latin typeface="Century Gothic" pitchFamily="34" charset="0"/>
                  <a:ea typeface="幼圆" pitchFamily="49" charset="-122"/>
                  <a:sym typeface="幼圆" pitchFamily="49" charset="-122"/>
                </a:endParaRPr>
              </a:p>
              <a:p>
                <a:endParaRPr lang="zh-CN" altLang="en-US" dirty="0">
                  <a:latin typeface="Century Gothic" pitchFamily="34" charset="0"/>
                  <a:ea typeface="幼圆" pitchFamily="49" charset="-122"/>
                  <a:sym typeface="幼圆" pitchFamily="49" charset="-122"/>
                </a:endParaRPr>
              </a:p>
            </p:txBody>
          </p:sp>
        </p:grpSp>
        <p:sp>
          <p:nvSpPr>
            <p:cNvPr id="25608" name="Rectangle 2"/>
            <p:cNvSpPr>
              <a:spLocks noChangeArrowheads="1"/>
            </p:cNvSpPr>
            <p:nvPr/>
          </p:nvSpPr>
          <p:spPr bwMode="auto">
            <a:xfrm>
              <a:off x="0" y="22344"/>
              <a:ext cx="2681367" cy="1107996"/>
            </a:xfrm>
            <a:prstGeom prst="rect">
              <a:avLst/>
            </a:prstGeom>
            <a:solidFill>
              <a:schemeClr val="accent4">
                <a:lumMod val="50000"/>
                <a:lumOff val="50000"/>
              </a:schemeClr>
            </a:solidFill>
            <a:ln w="9525">
              <a:noFill/>
              <a:miter lim="800000"/>
              <a:headEnd/>
              <a:tailEnd/>
            </a:ln>
          </p:spPr>
          <p:txBody>
            <a:bodyPr lIns="0" tIns="0" rIns="0" bIns="0" anchor="ctr">
              <a:spAutoFit/>
            </a:bodyPr>
            <a:lstStyle/>
            <a:p>
              <a:r>
                <a:rPr lang="en-US" sz="2400" dirty="0">
                  <a:solidFill>
                    <a:srgbClr val="FFFFFF"/>
                  </a:solidFill>
                  <a:latin typeface="Century Gothic" pitchFamily="34" charset="0"/>
                  <a:sym typeface="Century Gothic" pitchFamily="34" charset="0"/>
                </a:rPr>
                <a:t>4800</a:t>
              </a:r>
              <a:r>
                <a:rPr lang="zh-CN" altLang="en-US" sz="2400" dirty="0">
                  <a:solidFill>
                    <a:srgbClr val="FFFFFF"/>
                  </a:solidFill>
                  <a:latin typeface="Century Gothic" pitchFamily="34" charset="0"/>
                  <a:ea typeface="幼圆" pitchFamily="49" charset="-122"/>
                  <a:sym typeface="幼圆" pitchFamily="49" charset="-122"/>
                </a:rPr>
                <a:t>千卡</a:t>
              </a:r>
              <a:r>
                <a:rPr lang="en-US" sz="2400" dirty="0">
                  <a:solidFill>
                    <a:srgbClr val="FFFFFF"/>
                  </a:solidFill>
                  <a:latin typeface="Century Gothic" pitchFamily="34" charset="0"/>
                  <a:sym typeface="Century Gothic" pitchFamily="34" charset="0"/>
                </a:rPr>
                <a:t>/</a:t>
              </a:r>
              <a:r>
                <a:rPr lang="zh-CN" altLang="en-US" sz="2400" dirty="0">
                  <a:solidFill>
                    <a:srgbClr val="FFFFFF"/>
                  </a:solidFill>
                  <a:latin typeface="Century Gothic" pitchFamily="34" charset="0"/>
                  <a:ea typeface="幼圆" pitchFamily="49" charset="-122"/>
                  <a:sym typeface="幼圆" pitchFamily="49" charset="-122"/>
                </a:rPr>
                <a:t>千克≤</a:t>
              </a:r>
            </a:p>
            <a:p>
              <a:r>
                <a:rPr lang="zh-CN" altLang="en-US" sz="2400" dirty="0">
                  <a:solidFill>
                    <a:srgbClr val="FFFFFF"/>
                  </a:solidFill>
                  <a:latin typeface="Century Gothic" pitchFamily="34" charset="0"/>
                  <a:ea typeface="幼圆" pitchFamily="49" charset="-122"/>
                  <a:sym typeface="幼圆" pitchFamily="49" charset="-122"/>
                </a:rPr>
                <a:t>收到基低位发热量≤</a:t>
              </a:r>
              <a:r>
                <a:rPr lang="en-US" sz="2400" dirty="0">
                  <a:solidFill>
                    <a:srgbClr val="FFFFFF"/>
                  </a:solidFill>
                  <a:latin typeface="Century Gothic" pitchFamily="34" charset="0"/>
                  <a:sym typeface="Century Gothic" pitchFamily="34" charset="0"/>
                </a:rPr>
                <a:t>5300</a:t>
              </a:r>
              <a:r>
                <a:rPr lang="zh-CN" altLang="en-US" sz="2400" dirty="0">
                  <a:solidFill>
                    <a:srgbClr val="FFFFFF"/>
                  </a:solidFill>
                  <a:latin typeface="Century Gothic" pitchFamily="34" charset="0"/>
                  <a:ea typeface="幼圆" pitchFamily="49" charset="-122"/>
                  <a:sym typeface="幼圆" pitchFamily="49" charset="-122"/>
                </a:rPr>
                <a:t>千卡</a:t>
              </a:r>
              <a:r>
                <a:rPr lang="en-US" sz="2400" dirty="0">
                  <a:solidFill>
                    <a:srgbClr val="FFFFFF"/>
                  </a:solidFill>
                  <a:latin typeface="Century Gothic" pitchFamily="34" charset="0"/>
                  <a:sym typeface="Century Gothic" pitchFamily="34" charset="0"/>
                </a:rPr>
                <a:t>/</a:t>
              </a:r>
              <a:r>
                <a:rPr lang="zh-CN" altLang="en-US" sz="2400" dirty="0">
                  <a:solidFill>
                    <a:srgbClr val="FFFFFF"/>
                  </a:solidFill>
                  <a:latin typeface="Century Gothic" pitchFamily="34" charset="0"/>
                  <a:ea typeface="幼圆" pitchFamily="49" charset="-122"/>
                  <a:sym typeface="幼圆" pitchFamily="49" charset="-122"/>
                </a:rPr>
                <a:t>千克</a:t>
              </a:r>
            </a:p>
          </p:txBody>
        </p:sp>
        <p:sp>
          <p:nvSpPr>
            <p:cNvPr id="25609" name="Rectangle 7"/>
            <p:cNvSpPr>
              <a:spLocks noChangeArrowheads="1"/>
            </p:cNvSpPr>
            <p:nvPr/>
          </p:nvSpPr>
          <p:spPr bwMode="auto">
            <a:xfrm>
              <a:off x="3730382" y="0"/>
              <a:ext cx="4063554" cy="1107996"/>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0" tIns="0" rIns="0" bIns="0" anchor="ctr">
              <a:spAutoFit/>
            </a:bodyPr>
            <a:lstStyle/>
            <a:p>
              <a:r>
                <a:rPr lang="zh-CN" altLang="en-US" sz="2400" dirty="0">
                  <a:latin typeface="Century Gothic" pitchFamily="34" charset="0"/>
                  <a:ea typeface="幼圆" pitchFamily="49" charset="-122"/>
                  <a:sym typeface="幼圆" pitchFamily="49" charset="-122"/>
                </a:rPr>
                <a:t>阶梯贴水：以</a:t>
              </a:r>
              <a:r>
                <a:rPr lang="en-US" sz="2400" dirty="0">
                  <a:solidFill>
                    <a:srgbClr val="FFFFFF"/>
                  </a:solidFill>
                  <a:latin typeface="Century Gothic" pitchFamily="34" charset="0"/>
                  <a:sym typeface="Century Gothic" pitchFamily="34" charset="0"/>
                </a:rPr>
                <a:t>9</a:t>
              </a:r>
              <a:r>
                <a:rPr lang="en-US" sz="2400" dirty="0">
                  <a:latin typeface="Century Gothic" pitchFamily="34" charset="0"/>
                  <a:sym typeface="Century Gothic" pitchFamily="34" charset="0"/>
                </a:rPr>
                <a:t>0</a:t>
              </a:r>
              <a:r>
                <a:rPr lang="zh-CN" altLang="en-US" sz="2400" dirty="0">
                  <a:latin typeface="Century Gothic" pitchFamily="34" charset="0"/>
                  <a:ea typeface="幼圆" pitchFamily="49" charset="-122"/>
                  <a:sym typeface="幼圆" pitchFamily="49" charset="-122"/>
                </a:rPr>
                <a:t>为“阶梯”，货款结算价</a:t>
              </a:r>
              <a:r>
                <a:rPr lang="en-US" sz="2400" dirty="0">
                  <a:latin typeface="Century Gothic" pitchFamily="34" charset="0"/>
                  <a:sym typeface="Century Gothic" pitchFamily="34" charset="0"/>
                </a:rPr>
                <a:t>=</a:t>
              </a:r>
              <a:r>
                <a:rPr lang="zh-CN" altLang="en-US" sz="2400" dirty="0">
                  <a:latin typeface="Century Gothic" pitchFamily="34" charset="0"/>
                  <a:ea typeface="幼圆" pitchFamily="49" charset="-122"/>
                  <a:sym typeface="幼圆" pitchFamily="49" charset="-122"/>
                </a:rPr>
                <a:t>（交割结算价</a:t>
              </a:r>
              <a:r>
                <a:rPr lang="en-US" sz="2400" dirty="0">
                  <a:latin typeface="Century Gothic" pitchFamily="34" charset="0"/>
                  <a:sym typeface="Century Gothic" pitchFamily="34" charset="0"/>
                </a:rPr>
                <a:t>-90</a:t>
              </a:r>
              <a:r>
                <a:rPr lang="zh-CN" altLang="en-US" sz="2400" dirty="0">
                  <a:latin typeface="Century Gothic" pitchFamily="34" charset="0"/>
                  <a:ea typeface="幼圆" pitchFamily="49" charset="-122"/>
                  <a:sym typeface="幼圆" pitchFamily="49" charset="-122"/>
                </a:rPr>
                <a:t>）÷</a:t>
              </a:r>
              <a:r>
                <a:rPr lang="en-US" sz="2400" dirty="0">
                  <a:latin typeface="Century Gothic" pitchFamily="34" charset="0"/>
                  <a:sym typeface="Century Gothic" pitchFamily="34" charset="0"/>
                </a:rPr>
                <a:t>5000</a:t>
              </a:r>
              <a:r>
                <a:rPr lang="zh-CN" altLang="en-US" sz="2400" dirty="0">
                  <a:latin typeface="Century Gothic" pitchFamily="34" charset="0"/>
                  <a:ea typeface="幼圆" pitchFamily="49" charset="-122"/>
                  <a:sym typeface="幼圆" pitchFamily="49" charset="-122"/>
                </a:rPr>
                <a:t> ×实测发热量</a:t>
              </a:r>
            </a:p>
          </p:txBody>
        </p:sp>
      </p:grpSp>
      <p:sp>
        <p:nvSpPr>
          <p:cNvPr id="25610" name="右箭头 215047"/>
          <p:cNvSpPr>
            <a:spLocks noChangeArrowheads="1"/>
          </p:cNvSpPr>
          <p:nvPr/>
        </p:nvSpPr>
        <p:spPr bwMode="auto">
          <a:xfrm>
            <a:off x="3214678" y="2357430"/>
            <a:ext cx="1049338" cy="431800"/>
          </a:xfrm>
          <a:prstGeom prst="rightArrow">
            <a:avLst>
              <a:gd name="adj1" fmla="val 50000"/>
              <a:gd name="adj2" fmla="val 50009"/>
            </a:avLst>
          </a:prstGeom>
          <a:solidFill>
            <a:schemeClr val="accent2"/>
          </a:solidFill>
          <a:ln w="9525" cmpd="sng">
            <a:solidFill>
              <a:schemeClr val="accent1"/>
            </a:solidFill>
            <a:miter lim="800000"/>
            <a:headEnd/>
            <a:tailEnd/>
          </a:ln>
        </p:spPr>
        <p:txBody>
          <a:bodyPr anchor="ctr"/>
          <a:lstStyle/>
          <a:p>
            <a:pPr algn="ctr"/>
            <a:endParaRPr lang="zh-CN" altLang="en-US">
              <a:solidFill>
                <a:srgbClr val="00B0F0"/>
              </a:solidFill>
              <a:latin typeface="幼圆" pitchFamily="49" charset="-122"/>
              <a:ea typeface="幼圆" pitchFamily="49" charset="-122"/>
              <a:sym typeface="幼圆" pitchFamily="49" charset="-122"/>
            </a:endParaRPr>
          </a:p>
        </p:txBody>
      </p:sp>
      <p:sp>
        <p:nvSpPr>
          <p:cNvPr id="25611" name="右箭头 45"/>
          <p:cNvSpPr>
            <a:spLocks noChangeArrowheads="1"/>
          </p:cNvSpPr>
          <p:nvPr/>
        </p:nvSpPr>
        <p:spPr bwMode="auto">
          <a:xfrm>
            <a:off x="3143240" y="4286256"/>
            <a:ext cx="1143008" cy="431800"/>
          </a:xfrm>
          <a:prstGeom prst="rightArrow">
            <a:avLst>
              <a:gd name="adj1" fmla="val 50000"/>
              <a:gd name="adj2" fmla="val 50006"/>
            </a:avLst>
          </a:prstGeom>
          <a:solidFill>
            <a:schemeClr val="accent2"/>
          </a:solidFill>
          <a:ln w="9525" cmpd="sng">
            <a:solidFill>
              <a:schemeClr val="accent1"/>
            </a:solidFill>
            <a:miter lim="800000"/>
            <a:headEnd/>
            <a:tailEnd/>
          </a:ln>
        </p:spPr>
        <p:txBody>
          <a:bodyPr anchor="ctr"/>
          <a:lstStyle/>
          <a:p>
            <a:pPr algn="ctr"/>
            <a:endParaRPr lang="zh-CN" altLang="en-US">
              <a:solidFill>
                <a:srgbClr val="FFFFFF"/>
              </a:solidFill>
              <a:latin typeface="幼圆" pitchFamily="49" charset="-122"/>
              <a:ea typeface="幼圆" pitchFamily="49" charset="-122"/>
              <a:sym typeface="幼圆" pitchFamily="49" charset="-122"/>
            </a:endParaRPr>
          </a:p>
        </p:txBody>
      </p:sp>
      <p:sp>
        <p:nvSpPr>
          <p:cNvPr id="25612" name="标题 1"/>
          <p:cNvSpPr>
            <a:spLocks noChangeArrowheads="1"/>
          </p:cNvSpPr>
          <p:nvPr/>
        </p:nvSpPr>
        <p:spPr bwMode="auto">
          <a:xfrm>
            <a:off x="285750" y="5214938"/>
            <a:ext cx="8305800" cy="928687"/>
          </a:xfrm>
          <a:prstGeom prst="rect">
            <a:avLst/>
          </a:prstGeom>
          <a:noFill/>
          <a:ln w="9525">
            <a:noFill/>
            <a:miter lim="800000"/>
            <a:headEnd/>
            <a:tailEnd/>
          </a:ln>
        </p:spPr>
        <p:txBody>
          <a:bodyPr lIns="0" rIns="0" bIns="0" anchor="b"/>
          <a:lstStyle/>
          <a:p>
            <a:pPr eaLnBrk="0" hangingPunct="0"/>
            <a:r>
              <a:rPr lang="zh-CN" altLang="en-US" sz="2200" dirty="0">
                <a:solidFill>
                  <a:schemeClr val="tx2"/>
                </a:solidFill>
                <a:latin typeface="华文细黑" pitchFamily="2" charset="-122"/>
                <a:ea typeface="华文细黑" pitchFamily="2" charset="-122"/>
                <a:sym typeface="黑体" pitchFamily="49" charset="-122"/>
              </a:rPr>
              <a:t>全水＞</a:t>
            </a:r>
            <a:r>
              <a:rPr lang="en-US" sz="2200" dirty="0">
                <a:solidFill>
                  <a:schemeClr val="tx2"/>
                </a:solidFill>
                <a:latin typeface="华文细黑" pitchFamily="2" charset="-122"/>
                <a:ea typeface="华文细黑" pitchFamily="2" charset="-122"/>
                <a:sym typeface="黑体" pitchFamily="49" charset="-122"/>
              </a:rPr>
              <a:t>20%</a:t>
            </a:r>
            <a:r>
              <a:rPr lang="zh-CN" altLang="en-US" sz="2200" dirty="0">
                <a:solidFill>
                  <a:schemeClr val="tx2"/>
                </a:solidFill>
                <a:latin typeface="华文细黑" pitchFamily="2" charset="-122"/>
                <a:ea typeface="华文细黑" pitchFamily="2" charset="-122"/>
                <a:sym typeface="黑体" pitchFamily="49" charset="-122"/>
              </a:rPr>
              <a:t>可以交割。以</a:t>
            </a:r>
            <a:r>
              <a:rPr lang="en-US" sz="2200" dirty="0">
                <a:solidFill>
                  <a:schemeClr val="tx2"/>
                </a:solidFill>
                <a:latin typeface="华文细黑" pitchFamily="2" charset="-122"/>
                <a:ea typeface="华文细黑" pitchFamily="2" charset="-122"/>
                <a:sym typeface="黑体" pitchFamily="49" charset="-122"/>
              </a:rPr>
              <a:t>20%</a:t>
            </a:r>
            <a:r>
              <a:rPr lang="zh-CN" altLang="en-US" sz="2200" dirty="0">
                <a:solidFill>
                  <a:schemeClr val="tx2"/>
                </a:solidFill>
                <a:latin typeface="华文细黑" pitchFamily="2" charset="-122"/>
                <a:ea typeface="华文细黑" pitchFamily="2" charset="-122"/>
                <a:sym typeface="黑体" pitchFamily="49" charset="-122"/>
              </a:rPr>
              <a:t>为基准，按照超出部分（四</a:t>
            </a:r>
            <a:r>
              <a:rPr lang="zh-CN" altLang="en-US" sz="2200" dirty="0" smtClean="0">
                <a:solidFill>
                  <a:schemeClr val="tx2"/>
                </a:solidFill>
                <a:latin typeface="华文细黑" pitchFamily="2" charset="-122"/>
                <a:ea typeface="华文细黑" pitchFamily="2" charset="-122"/>
                <a:sym typeface="黑体" pitchFamily="49" charset="-122"/>
              </a:rPr>
              <a:t>舍三入</a:t>
            </a:r>
            <a:r>
              <a:rPr lang="zh-CN" altLang="en-US" sz="2200" dirty="0">
                <a:solidFill>
                  <a:schemeClr val="tx2"/>
                </a:solidFill>
                <a:latin typeface="华文细黑" pitchFamily="2" charset="-122"/>
                <a:ea typeface="华文细黑" pitchFamily="2" charset="-122"/>
                <a:sym typeface="黑体" pitchFamily="49" charset="-122"/>
              </a:rPr>
              <a:t>至小数点后一位）扣减重量。</a:t>
            </a:r>
          </a:p>
        </p:txBody>
      </p:sp>
      <p:sp>
        <p:nvSpPr>
          <p:cNvPr id="13" name="标题 1"/>
          <p:cNvSpPr txBox="1">
            <a:spLocks/>
          </p:cNvSpPr>
          <p:nvPr/>
        </p:nvSpPr>
        <p:spPr bwMode="auto">
          <a:xfrm>
            <a:off x="357158" y="142852"/>
            <a:ext cx="85725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二、企业如何交割</a:t>
            </a:r>
            <a:r>
              <a:rPr kumimoji="0" lang="en-US" altLang="zh-CN"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a:t>
            </a:r>
            <a:r>
              <a:rPr kumimoji="0" lang="zh-CN" altLang="en-US"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仓单交割流程</a:t>
            </a:r>
            <a:endParaRPr kumimoji="0" lang="zh-CN" altLang="en-US" sz="2400" b="1" i="0" u="none" strike="noStrike" kern="0" cap="none" spc="0" normalizeH="0" baseline="0" noProof="0" dirty="0">
              <a:ln>
                <a:noFill/>
              </a:ln>
              <a:solidFill>
                <a:schemeClr val="tx2"/>
              </a:solidFill>
              <a:effectLst/>
              <a:uLnTx/>
              <a:uFillTx/>
              <a:latin typeface="黑体" pitchFamily="49" charset="-122"/>
              <a:ea typeface="黑体" pitchFamily="49" charset="-122"/>
              <a:cs typeface="+mj-cs"/>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1785926"/>
            <a:ext cx="7786742" cy="1615827"/>
          </a:xfrm>
          <a:prstGeom prst="rect">
            <a:avLst/>
          </a:prstGeom>
          <a:noFill/>
        </p:spPr>
        <p:txBody>
          <a:bodyPr wrap="square" rtlCol="0">
            <a:spAutoFit/>
          </a:bodyPr>
          <a:lstStyle/>
          <a:p>
            <a:pPr>
              <a:lnSpc>
                <a:spcPct val="150000"/>
              </a:lnSpc>
            </a:pPr>
            <a:r>
              <a:rPr lang="zh-CN" altLang="en-US" sz="2200" dirty="0" smtClean="0">
                <a:latin typeface="华文细黑" pitchFamily="2" charset="-122"/>
                <a:ea typeface="华文细黑" pitchFamily="2" charset="-122"/>
              </a:rPr>
              <a:t>案例：厂库提交货物信息为收到基低位发热量为</a:t>
            </a:r>
            <a:r>
              <a:rPr lang="en-US" altLang="zh-CN" sz="2200" dirty="0" smtClean="0">
                <a:latin typeface="华文细黑" pitchFamily="2" charset="-122"/>
                <a:ea typeface="华文细黑" pitchFamily="2" charset="-122"/>
              </a:rPr>
              <a:t>5400</a:t>
            </a:r>
            <a:r>
              <a:rPr lang="zh-CN" altLang="en-US" sz="2200" dirty="0" smtClean="0">
                <a:latin typeface="华文细黑" pitchFamily="2" charset="-122"/>
                <a:ea typeface="华文细黑" pitchFamily="2" charset="-122"/>
              </a:rPr>
              <a:t>千卡</a:t>
            </a:r>
            <a:r>
              <a:rPr lang="en-US" altLang="zh-CN" sz="2200" dirty="0" smtClean="0">
                <a:latin typeface="华文细黑" pitchFamily="2" charset="-122"/>
                <a:ea typeface="华文细黑" pitchFamily="2" charset="-122"/>
              </a:rPr>
              <a:t>/</a:t>
            </a:r>
            <a:r>
              <a:rPr lang="zh-CN" altLang="en-US" sz="2200" dirty="0" smtClean="0">
                <a:latin typeface="华文细黑" pitchFamily="2" charset="-122"/>
                <a:ea typeface="华文细黑" pitchFamily="2" charset="-122"/>
              </a:rPr>
              <a:t>千克，当干燥基全硫</a:t>
            </a:r>
            <a:r>
              <a:rPr lang="en-US" altLang="zh-CN" sz="2200" dirty="0" smtClean="0">
                <a:latin typeface="华文细黑" pitchFamily="2" charset="-122"/>
                <a:ea typeface="华文细黑" pitchFamily="2" charset="-122"/>
              </a:rPr>
              <a:t>《1%</a:t>
            </a:r>
            <a:r>
              <a:rPr lang="zh-CN" altLang="en-US" sz="2200" dirty="0" smtClean="0">
                <a:latin typeface="华文细黑" pitchFamily="2" charset="-122"/>
                <a:ea typeface="华文细黑" pitchFamily="2" charset="-122"/>
              </a:rPr>
              <a:t>时，全水</a:t>
            </a:r>
            <a:r>
              <a:rPr lang="en-US" altLang="zh-CN" sz="2200" dirty="0" smtClean="0">
                <a:latin typeface="华文细黑" pitchFamily="2" charset="-122"/>
                <a:ea typeface="华文细黑" pitchFamily="2" charset="-122"/>
              </a:rPr>
              <a:t>《20%</a:t>
            </a:r>
          </a:p>
          <a:p>
            <a:pPr>
              <a:lnSpc>
                <a:spcPct val="150000"/>
              </a:lnSpc>
            </a:pPr>
            <a:endParaRPr lang="en-US" altLang="zh-CN" sz="2200" dirty="0" smtClean="0">
              <a:latin typeface="华文细黑" pitchFamily="2" charset="-122"/>
              <a:ea typeface="华文细黑" pitchFamily="2" charset="-122"/>
            </a:endParaRPr>
          </a:p>
        </p:txBody>
      </p:sp>
      <p:sp>
        <p:nvSpPr>
          <p:cNvPr id="3" name="标题 1"/>
          <p:cNvSpPr txBox="1">
            <a:spLocks/>
          </p:cNvSpPr>
          <p:nvPr/>
        </p:nvSpPr>
        <p:spPr bwMode="auto">
          <a:xfrm>
            <a:off x="428596" y="214290"/>
            <a:ext cx="85725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二、企业如何交割</a:t>
            </a:r>
            <a:r>
              <a:rPr kumimoji="0" lang="en-US" altLang="zh-CN"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a:t>
            </a:r>
            <a:r>
              <a:rPr kumimoji="0" lang="zh-CN" altLang="en-US"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仓单交割流程</a:t>
            </a:r>
            <a:endParaRPr kumimoji="0" lang="zh-CN" altLang="en-US" sz="2400" b="1" i="0" u="none" strike="noStrike" kern="0" cap="none" spc="0" normalizeH="0" baseline="0" noProof="0" dirty="0">
              <a:ln>
                <a:noFill/>
              </a:ln>
              <a:solidFill>
                <a:schemeClr val="tx2"/>
              </a:solidFill>
              <a:effectLst/>
              <a:uLnTx/>
              <a:uFillTx/>
              <a:latin typeface="黑体" pitchFamily="49" charset="-122"/>
              <a:ea typeface="黑体" pitchFamily="49" charset="-122"/>
              <a:cs typeface="+mj-cs"/>
            </a:endParaRPr>
          </a:p>
        </p:txBody>
      </p:sp>
      <p:sp>
        <p:nvSpPr>
          <p:cNvPr id="4" name="矩形 3"/>
          <p:cNvSpPr/>
          <p:nvPr/>
        </p:nvSpPr>
        <p:spPr>
          <a:xfrm>
            <a:off x="571472" y="3071810"/>
            <a:ext cx="6572296" cy="53848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zh-CN" altLang="en-US" sz="2200" dirty="0" smtClean="0">
                <a:latin typeface="华文细黑" pitchFamily="2" charset="-122"/>
                <a:ea typeface="华文细黑" pitchFamily="2" charset="-122"/>
              </a:rPr>
              <a:t>则货款结算价</a:t>
            </a:r>
            <a:r>
              <a:rPr lang="en-US" altLang="zh-CN" sz="2200" dirty="0" smtClean="0">
                <a:latin typeface="华文细黑" pitchFamily="2" charset="-122"/>
                <a:ea typeface="华文细黑" pitchFamily="2" charset="-122"/>
              </a:rPr>
              <a:t>=550/5500</a:t>
            </a:r>
            <a:r>
              <a:rPr lang="zh-CN" altLang="en-US" sz="2200" dirty="0" smtClean="0">
                <a:latin typeface="华文细黑" pitchFamily="2" charset="-122"/>
                <a:ea typeface="华文细黑" pitchFamily="2" charset="-122"/>
              </a:rPr>
              <a:t>*</a:t>
            </a:r>
            <a:r>
              <a:rPr lang="en-US" altLang="zh-CN" sz="2200" dirty="0" smtClean="0">
                <a:latin typeface="华文细黑" pitchFamily="2" charset="-122"/>
                <a:ea typeface="华文细黑" pitchFamily="2" charset="-122"/>
              </a:rPr>
              <a:t>5400=540</a:t>
            </a:r>
            <a:r>
              <a:rPr lang="zh-CN" altLang="en-US" sz="2200" dirty="0" smtClean="0">
                <a:latin typeface="华文细黑" pitchFamily="2" charset="-122"/>
                <a:ea typeface="华文细黑" pitchFamily="2" charset="-122"/>
              </a:rPr>
              <a:t>元</a:t>
            </a:r>
            <a:r>
              <a:rPr lang="en-US" altLang="zh-CN" sz="2200" dirty="0" smtClean="0">
                <a:latin typeface="华文细黑" pitchFamily="2" charset="-122"/>
                <a:ea typeface="华文细黑" pitchFamily="2" charset="-122"/>
              </a:rPr>
              <a:t>/</a:t>
            </a:r>
            <a:r>
              <a:rPr lang="zh-CN" altLang="en-US" sz="2200" dirty="0" smtClean="0">
                <a:latin typeface="华文细黑" pitchFamily="2" charset="-122"/>
                <a:ea typeface="华文细黑" pitchFamily="2" charset="-122"/>
              </a:rPr>
              <a:t>吨</a:t>
            </a:r>
            <a:endParaRPr lang="en-US" altLang="zh-CN" sz="2200" dirty="0" smtClean="0">
              <a:latin typeface="华文细黑" pitchFamily="2" charset="-122"/>
              <a:ea typeface="华文细黑" pitchFamily="2" charset="-122"/>
            </a:endParaRPr>
          </a:p>
        </p:txBody>
      </p:sp>
      <p:sp>
        <p:nvSpPr>
          <p:cNvPr id="5" name="矩形 4"/>
          <p:cNvSpPr/>
          <p:nvPr/>
        </p:nvSpPr>
        <p:spPr>
          <a:xfrm>
            <a:off x="500034" y="3929066"/>
            <a:ext cx="7572428" cy="1107996"/>
          </a:xfrm>
          <a:prstGeom prst="rect">
            <a:avLst/>
          </a:prstGeom>
        </p:spPr>
        <p:txBody>
          <a:bodyPr wrap="square">
            <a:spAutoFit/>
          </a:bodyPr>
          <a:lstStyle/>
          <a:p>
            <a:pPr>
              <a:lnSpc>
                <a:spcPct val="150000"/>
              </a:lnSpc>
            </a:pPr>
            <a:r>
              <a:rPr lang="zh-CN" altLang="en-US" sz="2200" dirty="0" smtClean="0">
                <a:latin typeface="华文细黑" pitchFamily="2" charset="-122"/>
                <a:ea typeface="华文细黑" pitchFamily="2" charset="-122"/>
              </a:rPr>
              <a:t>案例：若收到基低位发热量为</a:t>
            </a:r>
            <a:r>
              <a:rPr lang="en-US" altLang="zh-CN" sz="2200" dirty="0" smtClean="0">
                <a:latin typeface="华文细黑" pitchFamily="2" charset="-122"/>
                <a:ea typeface="华文细黑" pitchFamily="2" charset="-122"/>
              </a:rPr>
              <a:t>4600</a:t>
            </a:r>
            <a:r>
              <a:rPr lang="zh-CN" altLang="en-US" sz="2200" dirty="0" smtClean="0">
                <a:latin typeface="华文细黑" pitchFamily="2" charset="-122"/>
                <a:ea typeface="华文细黑" pitchFamily="2" charset="-122"/>
              </a:rPr>
              <a:t>千卡</a:t>
            </a:r>
            <a:r>
              <a:rPr lang="en-US" altLang="zh-CN" sz="2200" dirty="0" smtClean="0">
                <a:latin typeface="华文细黑" pitchFamily="2" charset="-122"/>
                <a:ea typeface="华文细黑" pitchFamily="2" charset="-122"/>
              </a:rPr>
              <a:t>/</a:t>
            </a:r>
            <a:r>
              <a:rPr lang="zh-CN" altLang="en-US" sz="2200" dirty="0" smtClean="0">
                <a:latin typeface="华文细黑" pitchFamily="2" charset="-122"/>
                <a:ea typeface="华文细黑" pitchFamily="2" charset="-122"/>
              </a:rPr>
              <a:t>千克，干燥基全硫</a:t>
            </a:r>
            <a:r>
              <a:rPr lang="en-US" altLang="zh-CN" sz="2200" dirty="0" smtClean="0">
                <a:latin typeface="华文细黑" pitchFamily="2" charset="-122"/>
                <a:ea typeface="华文细黑" pitchFamily="2" charset="-122"/>
              </a:rPr>
              <a:t>《1%</a:t>
            </a:r>
            <a:r>
              <a:rPr lang="zh-CN" altLang="en-US" sz="2200" dirty="0" smtClean="0">
                <a:latin typeface="华文细黑" pitchFamily="2" charset="-122"/>
                <a:ea typeface="华文细黑" pitchFamily="2" charset="-122"/>
              </a:rPr>
              <a:t>，全水</a:t>
            </a:r>
            <a:r>
              <a:rPr lang="en-US" altLang="zh-CN" sz="2200" dirty="0" smtClean="0">
                <a:latin typeface="华文细黑" pitchFamily="2" charset="-122"/>
                <a:ea typeface="华文细黑" pitchFamily="2" charset="-122"/>
              </a:rPr>
              <a:t>《20%</a:t>
            </a:r>
            <a:endParaRPr lang="zh-CN" altLang="en-US" sz="2200" dirty="0">
              <a:latin typeface="华文细黑" pitchFamily="2" charset="-122"/>
              <a:ea typeface="华文细黑" pitchFamily="2" charset="-122"/>
            </a:endParaRPr>
          </a:p>
        </p:txBody>
      </p:sp>
      <p:sp>
        <p:nvSpPr>
          <p:cNvPr id="6" name="矩形 5"/>
          <p:cNvSpPr/>
          <p:nvPr/>
        </p:nvSpPr>
        <p:spPr>
          <a:xfrm>
            <a:off x="571472" y="5286388"/>
            <a:ext cx="6572296" cy="43088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zh-CN" altLang="en-US" sz="2200" dirty="0" smtClean="0">
                <a:latin typeface="华文细黑" pitchFamily="2" charset="-122"/>
                <a:ea typeface="华文细黑" pitchFamily="2" charset="-122"/>
              </a:rPr>
              <a:t>则货款结算价</a:t>
            </a:r>
            <a:r>
              <a:rPr lang="en-US" altLang="zh-CN" sz="2200" dirty="0" smtClean="0">
                <a:latin typeface="华文细黑" pitchFamily="2" charset="-122"/>
                <a:ea typeface="华文细黑" pitchFamily="2" charset="-122"/>
              </a:rPr>
              <a:t>=</a:t>
            </a:r>
            <a:r>
              <a:rPr lang="zh-CN" altLang="en-US" sz="2200" dirty="0" smtClean="0">
                <a:latin typeface="华文细黑" pitchFamily="2" charset="-122"/>
                <a:ea typeface="华文细黑" pitchFamily="2" charset="-122"/>
              </a:rPr>
              <a:t>（</a:t>
            </a:r>
            <a:r>
              <a:rPr lang="en-US" altLang="zh-CN" sz="2200" dirty="0" smtClean="0">
                <a:latin typeface="华文细黑" pitchFamily="2" charset="-122"/>
                <a:ea typeface="华文细黑" pitchFamily="2" charset="-122"/>
              </a:rPr>
              <a:t>550-90</a:t>
            </a:r>
            <a:r>
              <a:rPr lang="zh-CN" altLang="en-US" sz="2200" dirty="0" smtClean="0">
                <a:latin typeface="华文细黑" pitchFamily="2" charset="-122"/>
                <a:ea typeface="华文细黑" pitchFamily="2" charset="-122"/>
              </a:rPr>
              <a:t>）</a:t>
            </a:r>
            <a:r>
              <a:rPr lang="en-US" altLang="zh-CN" sz="2200" dirty="0" smtClean="0">
                <a:latin typeface="华文细黑" pitchFamily="2" charset="-122"/>
                <a:ea typeface="华文细黑" pitchFamily="2" charset="-122"/>
              </a:rPr>
              <a:t>/5000</a:t>
            </a:r>
            <a:r>
              <a:rPr lang="zh-CN" altLang="en-US" sz="2200" dirty="0" smtClean="0">
                <a:latin typeface="华文细黑" pitchFamily="2" charset="-122"/>
                <a:ea typeface="华文细黑" pitchFamily="2" charset="-122"/>
              </a:rPr>
              <a:t>*</a:t>
            </a:r>
            <a:r>
              <a:rPr lang="en-US" altLang="zh-CN" sz="2200" dirty="0" smtClean="0">
                <a:latin typeface="华文细黑" pitchFamily="2" charset="-122"/>
                <a:ea typeface="华文细黑" pitchFamily="2" charset="-122"/>
              </a:rPr>
              <a:t>4800=441.6</a:t>
            </a:r>
            <a:r>
              <a:rPr lang="zh-CN" altLang="en-US" sz="2200" dirty="0" smtClean="0">
                <a:latin typeface="华文细黑" pitchFamily="2" charset="-122"/>
                <a:ea typeface="华文细黑" pitchFamily="2" charset="-122"/>
              </a:rPr>
              <a:t>元</a:t>
            </a:r>
            <a:r>
              <a:rPr lang="en-US" altLang="zh-CN" sz="2200" dirty="0" smtClean="0">
                <a:latin typeface="华文细黑" pitchFamily="2" charset="-122"/>
                <a:ea typeface="华文细黑" pitchFamily="2" charset="-122"/>
              </a:rPr>
              <a:t>/</a:t>
            </a:r>
            <a:r>
              <a:rPr lang="zh-CN" altLang="en-US" sz="2200" dirty="0" smtClean="0">
                <a:latin typeface="华文细黑" pitchFamily="2" charset="-122"/>
                <a:ea typeface="华文细黑" pitchFamily="2" charset="-122"/>
              </a:rPr>
              <a:t>吨</a:t>
            </a:r>
            <a:endParaRPr lang="zh-CN" altLang="en-US" sz="2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23850" y="450851"/>
            <a:ext cx="6534166" cy="1015663"/>
          </a:xfrm>
          <a:prstGeom prst="rect">
            <a:avLst/>
          </a:prstGeom>
          <a:noFill/>
          <a:ln w="9525">
            <a:noFill/>
            <a:miter lim="800000"/>
            <a:headEnd/>
            <a:tailEnd/>
          </a:ln>
        </p:spPr>
        <p:txBody>
          <a:bodyPr wrap="square">
            <a:spAutoFit/>
          </a:bodyPr>
          <a:lstStyle/>
          <a:p>
            <a:pPr lvl="0">
              <a:spcBef>
                <a:spcPct val="50000"/>
              </a:spcBef>
            </a:pPr>
            <a:r>
              <a:rPr lang="zh-CN" altLang="en-US" sz="2400" kern="0" dirty="0" smtClean="0">
                <a:solidFill>
                  <a:schemeClr val="tx2"/>
                </a:solidFill>
                <a:latin typeface="黑体" pitchFamily="2" charset="-122"/>
                <a:ea typeface="黑体" pitchFamily="2" charset="-122"/>
              </a:rPr>
              <a:t>二、企业如何交割</a:t>
            </a:r>
            <a:r>
              <a:rPr lang="en-US" altLang="zh-CN" sz="2400" kern="0" dirty="0" smtClean="0">
                <a:solidFill>
                  <a:schemeClr val="tx2"/>
                </a:solidFill>
                <a:latin typeface="黑体" pitchFamily="2" charset="-122"/>
                <a:ea typeface="黑体" pitchFamily="2" charset="-122"/>
              </a:rPr>
              <a:t>——</a:t>
            </a:r>
            <a:r>
              <a:rPr lang="zh-CN" altLang="en-US" sz="2400" kern="0" dirty="0" smtClean="0">
                <a:solidFill>
                  <a:schemeClr val="tx2"/>
                </a:solidFill>
                <a:latin typeface="黑体" pitchFamily="2" charset="-122"/>
                <a:ea typeface="黑体" pitchFamily="2" charset="-122"/>
              </a:rPr>
              <a:t>交割厂库</a:t>
            </a:r>
            <a:endParaRPr lang="zh-CN" altLang="en-US" sz="2400" b="1" kern="0" dirty="0" smtClean="0">
              <a:solidFill>
                <a:schemeClr val="tx2"/>
              </a:solidFill>
              <a:latin typeface="黑体" pitchFamily="49" charset="-122"/>
              <a:ea typeface="黑体" pitchFamily="49" charset="-122"/>
            </a:endParaRPr>
          </a:p>
          <a:p>
            <a:pPr>
              <a:spcBef>
                <a:spcPct val="50000"/>
              </a:spcBef>
            </a:pPr>
            <a:endParaRPr lang="zh-CN" altLang="en-US" sz="2400" dirty="0">
              <a:ea typeface="黑体" pitchFamily="2" charset="-122"/>
            </a:endParaRPr>
          </a:p>
        </p:txBody>
      </p:sp>
      <p:sp>
        <p:nvSpPr>
          <p:cNvPr id="20483" name="Text Box 3"/>
          <p:cNvSpPr txBox="1">
            <a:spLocks noChangeArrowheads="1"/>
          </p:cNvSpPr>
          <p:nvPr/>
        </p:nvSpPr>
        <p:spPr bwMode="auto">
          <a:xfrm>
            <a:off x="755650" y="1485900"/>
            <a:ext cx="6816746" cy="4708981"/>
          </a:xfrm>
          <a:prstGeom prst="rect">
            <a:avLst/>
          </a:prstGeom>
          <a:noFill/>
          <a:ln w="9525">
            <a:noFill/>
            <a:miter lim="800000"/>
            <a:headEnd/>
            <a:tailEnd/>
          </a:ln>
        </p:spPr>
        <p:txBody>
          <a:bodyPr wrap="square">
            <a:spAutoFit/>
          </a:bodyPr>
          <a:lstStyle/>
          <a:p>
            <a:pPr>
              <a:lnSpc>
                <a:spcPct val="150000"/>
              </a:lnSpc>
              <a:buSzPct val="100000"/>
              <a:buFont typeface="Wingdings" pitchFamily="2" charset="2"/>
              <a:buChar char="u"/>
            </a:pPr>
            <a:endParaRPr lang="en-US" altLang="zh-CN" sz="2000" dirty="0" smtClean="0">
              <a:solidFill>
                <a:srgbClr val="CC3300"/>
              </a:solidFill>
            </a:endParaRPr>
          </a:p>
          <a:p>
            <a:pPr>
              <a:lnSpc>
                <a:spcPct val="150000"/>
              </a:lnSpc>
              <a:buSzPct val="100000"/>
              <a:buFont typeface="Wingdings" pitchFamily="2" charset="2"/>
              <a:buChar char="u"/>
            </a:pPr>
            <a:endParaRPr lang="en-US" altLang="zh-CN" sz="2000" dirty="0" smtClean="0">
              <a:solidFill>
                <a:srgbClr val="CC3300"/>
              </a:solidFill>
            </a:endParaRPr>
          </a:p>
          <a:p>
            <a:pPr>
              <a:lnSpc>
                <a:spcPct val="150000"/>
              </a:lnSpc>
              <a:buSzPct val="100000"/>
              <a:buFont typeface="Wingdings" pitchFamily="2" charset="2"/>
              <a:buChar char="u"/>
            </a:pPr>
            <a:endParaRPr lang="en-US" altLang="zh-CN" sz="2000" dirty="0" smtClean="0">
              <a:solidFill>
                <a:srgbClr val="CC3300"/>
              </a:solidFill>
            </a:endParaRPr>
          </a:p>
          <a:p>
            <a:pPr>
              <a:lnSpc>
                <a:spcPct val="150000"/>
              </a:lnSpc>
              <a:buSzPct val="100000"/>
              <a:buFont typeface="Wingdings" pitchFamily="2" charset="2"/>
              <a:buChar char="u"/>
            </a:pPr>
            <a:endParaRPr lang="en-US" altLang="zh-CN" sz="2000" dirty="0" smtClean="0">
              <a:solidFill>
                <a:srgbClr val="CC3300"/>
              </a:solidFill>
            </a:endParaRPr>
          </a:p>
          <a:p>
            <a:pPr>
              <a:lnSpc>
                <a:spcPct val="150000"/>
              </a:lnSpc>
              <a:buSzPct val="100000"/>
              <a:buFont typeface="Wingdings" pitchFamily="2" charset="2"/>
              <a:buChar char="u"/>
            </a:pPr>
            <a:endParaRPr lang="en-US" altLang="zh-CN" sz="2000" dirty="0" smtClean="0">
              <a:solidFill>
                <a:srgbClr val="CC3300"/>
              </a:solidFill>
            </a:endParaRPr>
          </a:p>
          <a:p>
            <a:pPr>
              <a:lnSpc>
                <a:spcPct val="150000"/>
              </a:lnSpc>
              <a:buSzPct val="100000"/>
              <a:buFont typeface="Wingdings" pitchFamily="2" charset="2"/>
              <a:buChar char="u"/>
            </a:pPr>
            <a:endParaRPr lang="en-US" altLang="zh-CN" sz="2000" dirty="0" smtClean="0">
              <a:solidFill>
                <a:srgbClr val="CC3300"/>
              </a:solidFill>
            </a:endParaRPr>
          </a:p>
          <a:p>
            <a:pPr>
              <a:lnSpc>
                <a:spcPct val="150000"/>
              </a:lnSpc>
              <a:buSzPct val="100000"/>
              <a:buFont typeface="Wingdings" pitchFamily="2" charset="2"/>
              <a:buChar char="u"/>
            </a:pPr>
            <a:endParaRPr lang="en-US" altLang="zh-CN" sz="2000" dirty="0" smtClean="0">
              <a:solidFill>
                <a:srgbClr val="CC3300"/>
              </a:solidFill>
            </a:endParaRPr>
          </a:p>
          <a:p>
            <a:pPr>
              <a:lnSpc>
                <a:spcPct val="150000"/>
              </a:lnSpc>
              <a:buSzPct val="100000"/>
              <a:buFont typeface="Wingdings" pitchFamily="2" charset="2"/>
              <a:buChar char="u"/>
            </a:pPr>
            <a:endParaRPr lang="en-US" altLang="zh-CN" sz="2000" dirty="0" smtClean="0">
              <a:solidFill>
                <a:srgbClr val="CC3300"/>
              </a:solidFill>
            </a:endParaRPr>
          </a:p>
          <a:p>
            <a:pPr>
              <a:lnSpc>
                <a:spcPct val="150000"/>
              </a:lnSpc>
              <a:buSzPct val="100000"/>
              <a:buFont typeface="Wingdings" pitchFamily="2" charset="2"/>
              <a:buChar char="u"/>
            </a:pPr>
            <a:endParaRPr lang="en-US" altLang="zh-CN" sz="2000" dirty="0" smtClean="0">
              <a:solidFill>
                <a:srgbClr val="CC3300"/>
              </a:solidFill>
            </a:endParaRPr>
          </a:p>
          <a:p>
            <a:pPr>
              <a:lnSpc>
                <a:spcPct val="150000"/>
              </a:lnSpc>
              <a:buSzPct val="100000"/>
              <a:buFont typeface="Wingdings" pitchFamily="2" charset="2"/>
              <a:buChar char="u"/>
            </a:pPr>
            <a:endParaRPr lang="zh-CN" altLang="en-US" sz="2000" dirty="0">
              <a:solidFill>
                <a:srgbClr val="CC3300"/>
              </a:solidFill>
            </a:endParaRPr>
          </a:p>
        </p:txBody>
      </p:sp>
      <p:pic>
        <p:nvPicPr>
          <p:cNvPr id="2049" name="Picture 1" descr="C:\Documents and Settings\Administrator\Application Data\Tencent\Users\819838202\QQ\WinTemp\RichOle\7`W03JKQD6]V073__RYW$CL.jpg"/>
          <p:cNvPicPr>
            <a:picLocks noChangeAspect="1" noChangeArrowheads="1"/>
          </p:cNvPicPr>
          <p:nvPr/>
        </p:nvPicPr>
        <p:blipFill>
          <a:blip r:embed="rId2"/>
          <a:srcRect/>
          <a:stretch>
            <a:fillRect/>
          </a:stretch>
        </p:blipFill>
        <p:spPr bwMode="auto">
          <a:xfrm>
            <a:off x="428596" y="1071545"/>
            <a:ext cx="7858180" cy="526304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42910" y="928670"/>
            <a:ext cx="7715304" cy="55408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标题 1"/>
          <p:cNvSpPr txBox="1">
            <a:spLocks/>
          </p:cNvSpPr>
          <p:nvPr/>
        </p:nvSpPr>
        <p:spPr bwMode="auto">
          <a:xfrm>
            <a:off x="285720" y="0"/>
            <a:ext cx="85725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二、企业如何交割</a:t>
            </a:r>
            <a:r>
              <a:rPr kumimoji="0" lang="en-US" altLang="zh-CN"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a:t>
            </a:r>
            <a:r>
              <a:rPr kumimoji="0" lang="zh-CN" altLang="en-US"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结算流程</a:t>
            </a:r>
            <a:endParaRPr kumimoji="0" lang="zh-CN" altLang="en-US" sz="2400" b="1" i="0" u="none" strike="noStrike" kern="0" cap="none" spc="0" normalizeH="0" baseline="0" noProof="0" dirty="0">
              <a:ln>
                <a:noFill/>
              </a:ln>
              <a:solidFill>
                <a:schemeClr val="tx2"/>
              </a:solidFill>
              <a:effectLst/>
              <a:uLnTx/>
              <a:uFillTx/>
              <a:latin typeface="黑体" pitchFamily="49" charset="-122"/>
              <a:ea typeface="黑体" pitchFamily="49" charset="-122"/>
              <a:cs typeface="+mj-cs"/>
            </a:endParaRPr>
          </a:p>
        </p:txBody>
      </p:sp>
    </p:spTree>
    <p:extLst>
      <p:ext uri="{BB962C8B-B14F-4D97-AF65-F5344CB8AC3E}">
        <p14:creationId xmlns:p14="http://schemas.microsoft.com/office/powerpoint/2010/main" xmlns="" val="3995958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1214422"/>
            <a:ext cx="8262092" cy="1477328"/>
          </a:xfrm>
          <a:prstGeom prst="rect">
            <a:avLst/>
          </a:prstGeom>
          <a:noFill/>
        </p:spPr>
        <p:txBody>
          <a:bodyPr wrap="square" rtlCol="0">
            <a:spAutoFit/>
          </a:bodyPr>
          <a:lstStyle/>
          <a:p>
            <a:pPr>
              <a:lnSpc>
                <a:spcPct val="150000"/>
              </a:lnSpc>
            </a:pPr>
            <a:r>
              <a:rPr lang="zh-CN" altLang="en-US" sz="2000" dirty="0" smtClean="0">
                <a:latin typeface="华文细黑" pitchFamily="2" charset="-122"/>
                <a:ea typeface="华文细黑" pitchFamily="2" charset="-122"/>
              </a:rPr>
              <a:t>案例</a:t>
            </a:r>
            <a:r>
              <a:rPr lang="en-US" altLang="zh-CN" sz="2000" dirty="0" smtClean="0">
                <a:latin typeface="华文细黑" pitchFamily="2" charset="-122"/>
                <a:ea typeface="华文细黑" pitchFamily="2" charset="-122"/>
              </a:rPr>
              <a:t>1</a:t>
            </a:r>
            <a:r>
              <a:rPr lang="zh-CN" altLang="en-US" sz="2000" dirty="0" smtClean="0">
                <a:latin typeface="华文细黑" pitchFamily="2" charset="-122"/>
                <a:ea typeface="华文细黑" pitchFamily="2" charset="-122"/>
              </a:rPr>
              <a:t>：</a:t>
            </a:r>
            <a:r>
              <a:rPr lang="en-US" altLang="zh-CN" sz="2000" dirty="0" smtClean="0">
                <a:latin typeface="华文细黑" pitchFamily="2" charset="-122"/>
                <a:ea typeface="华文细黑" pitchFamily="2" charset="-122"/>
              </a:rPr>
              <a:t>2013</a:t>
            </a:r>
            <a:r>
              <a:rPr lang="zh-CN" altLang="en-US" sz="2000" dirty="0" smtClean="0">
                <a:latin typeface="华文细黑" pitchFamily="2" charset="-122"/>
                <a:ea typeface="华文细黑" pitchFamily="2" charset="-122"/>
              </a:rPr>
              <a:t>年</a:t>
            </a:r>
            <a:r>
              <a:rPr lang="en-US" altLang="zh-CN" sz="2000" dirty="0" smtClean="0">
                <a:latin typeface="华文细黑" pitchFamily="2" charset="-122"/>
                <a:ea typeface="华文细黑" pitchFamily="2" charset="-122"/>
              </a:rPr>
              <a:t>10</a:t>
            </a:r>
            <a:r>
              <a:rPr lang="zh-CN" altLang="en-US" sz="2000" dirty="0" smtClean="0">
                <a:latin typeface="华文细黑" pitchFamily="2" charset="-122"/>
                <a:ea typeface="华文细黑" pitchFamily="2" charset="-122"/>
              </a:rPr>
              <a:t>月</a:t>
            </a:r>
            <a:r>
              <a:rPr lang="en-US" altLang="zh-CN" sz="2000" dirty="0" smtClean="0">
                <a:latin typeface="华文细黑" pitchFamily="2" charset="-122"/>
                <a:ea typeface="华文细黑" pitchFamily="2" charset="-122"/>
              </a:rPr>
              <a:t>16</a:t>
            </a:r>
            <a:r>
              <a:rPr lang="zh-CN" altLang="en-US" sz="2000" dirty="0" smtClean="0">
                <a:latin typeface="华文细黑" pitchFamily="2" charset="-122"/>
                <a:ea typeface="华文细黑" pitchFamily="2" charset="-122"/>
              </a:rPr>
              <a:t>日秦皇岛港动力煤（</a:t>
            </a:r>
            <a:r>
              <a:rPr lang="en-US" altLang="zh-CN" sz="2000" dirty="0" smtClean="0">
                <a:latin typeface="华文细黑" pitchFamily="2" charset="-122"/>
                <a:ea typeface="华文细黑" pitchFamily="2" charset="-122"/>
              </a:rPr>
              <a:t>Q5500</a:t>
            </a:r>
            <a:r>
              <a:rPr lang="zh-CN" altLang="en-US" sz="2000" dirty="0" smtClean="0">
                <a:latin typeface="华文细黑" pitchFamily="2" charset="-122"/>
                <a:ea typeface="华文细黑" pitchFamily="2" charset="-122"/>
              </a:rPr>
              <a:t>）现货价格为</a:t>
            </a:r>
            <a:r>
              <a:rPr lang="en-US" altLang="zh-CN" sz="2000" dirty="0" smtClean="0">
                <a:latin typeface="华文细黑" pitchFamily="2" charset="-122"/>
                <a:ea typeface="华文细黑" pitchFamily="2" charset="-122"/>
              </a:rPr>
              <a:t>535</a:t>
            </a:r>
            <a:r>
              <a:rPr lang="zh-CN" altLang="en-US" sz="2000" dirty="0" smtClean="0">
                <a:latin typeface="华文细黑" pitchFamily="2" charset="-122"/>
                <a:ea typeface="华文细黑" pitchFamily="2" charset="-122"/>
              </a:rPr>
              <a:t>元</a:t>
            </a:r>
            <a:r>
              <a:rPr lang="en-US" altLang="zh-CN" sz="2000" dirty="0" smtClean="0">
                <a:latin typeface="华文细黑" pitchFamily="2" charset="-122"/>
                <a:ea typeface="华文细黑" pitchFamily="2" charset="-122"/>
              </a:rPr>
              <a:t>/</a:t>
            </a:r>
            <a:r>
              <a:rPr lang="zh-CN" altLang="en-US" sz="2000" dirty="0" smtClean="0">
                <a:latin typeface="华文细黑" pitchFamily="2" charset="-122"/>
                <a:ea typeface="华文细黑" pitchFamily="2" charset="-122"/>
              </a:rPr>
              <a:t>吨，某动力煤贸易企业根据多年的经验，认为该价格已经见底并预期后期会逐步回升其希望采取一定措施将成本锁定。</a:t>
            </a:r>
            <a:endParaRPr lang="zh-CN" altLang="en-US" sz="2000" dirty="0">
              <a:latin typeface="华文细黑" pitchFamily="2" charset="-122"/>
              <a:ea typeface="华文细黑" pitchFamily="2" charset="-122"/>
            </a:endParaRPr>
          </a:p>
        </p:txBody>
      </p:sp>
      <p:sp>
        <p:nvSpPr>
          <p:cNvPr id="4" name="TextBox 3"/>
          <p:cNvSpPr txBox="1"/>
          <p:nvPr/>
        </p:nvSpPr>
        <p:spPr>
          <a:xfrm>
            <a:off x="357158" y="3429000"/>
            <a:ext cx="7500990" cy="14773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zh-CN" altLang="en-US" sz="2000" dirty="0" smtClean="0">
                <a:latin typeface="华文细黑" pitchFamily="2" charset="-122"/>
                <a:ea typeface="华文细黑" pitchFamily="2" charset="-122"/>
              </a:rPr>
              <a:t>措施</a:t>
            </a:r>
            <a:r>
              <a:rPr lang="en-US" altLang="zh-CN" sz="2000" dirty="0" smtClean="0">
                <a:latin typeface="华文细黑" pitchFamily="2" charset="-122"/>
                <a:ea typeface="华文细黑" pitchFamily="2" charset="-122"/>
              </a:rPr>
              <a:t>1</a:t>
            </a:r>
            <a:r>
              <a:rPr lang="zh-CN" altLang="en-US" sz="2000" dirty="0" smtClean="0">
                <a:latin typeface="华文细黑" pitchFamily="2" charset="-122"/>
                <a:ea typeface="华文细黑" pitchFamily="2" charset="-122"/>
              </a:rPr>
              <a:t>：大量购入现货待价格上涨后再销售出去。</a:t>
            </a:r>
            <a:endParaRPr lang="en-US" altLang="zh-CN" sz="2000" dirty="0" smtClean="0">
              <a:latin typeface="华文细黑" pitchFamily="2" charset="-122"/>
              <a:ea typeface="华文细黑" pitchFamily="2" charset="-122"/>
            </a:endParaRPr>
          </a:p>
          <a:p>
            <a:pPr>
              <a:lnSpc>
                <a:spcPct val="150000"/>
              </a:lnSpc>
            </a:pPr>
            <a:endParaRPr lang="en-US" altLang="zh-CN" sz="2000" dirty="0">
              <a:latin typeface="华文细黑" pitchFamily="2" charset="-122"/>
              <a:ea typeface="华文细黑" pitchFamily="2" charset="-122"/>
            </a:endParaRPr>
          </a:p>
          <a:p>
            <a:pPr>
              <a:lnSpc>
                <a:spcPct val="150000"/>
              </a:lnSpc>
            </a:pPr>
            <a:r>
              <a:rPr lang="zh-CN" altLang="en-US" sz="2000" dirty="0">
                <a:latin typeface="华文细黑" pitchFamily="2" charset="-122"/>
                <a:ea typeface="华文细黑" pitchFamily="2" charset="-122"/>
              </a:rPr>
              <a:t>措施</a:t>
            </a:r>
            <a:r>
              <a:rPr lang="en-US" altLang="zh-CN" sz="2000" dirty="0">
                <a:latin typeface="华文细黑" pitchFamily="2" charset="-122"/>
                <a:ea typeface="华文细黑" pitchFamily="2" charset="-122"/>
              </a:rPr>
              <a:t>2</a:t>
            </a:r>
            <a:r>
              <a:rPr lang="zh-CN" altLang="en-US" sz="2000" dirty="0">
                <a:latin typeface="华文细黑" pitchFamily="2" charset="-122"/>
                <a:ea typeface="华文细黑" pitchFamily="2" charset="-122"/>
              </a:rPr>
              <a:t>：按照加工需要买入相应月份的期货合约。</a:t>
            </a:r>
          </a:p>
        </p:txBody>
      </p:sp>
      <p:sp>
        <p:nvSpPr>
          <p:cNvPr id="5" name="TextBox 4"/>
          <p:cNvSpPr txBox="1"/>
          <p:nvPr/>
        </p:nvSpPr>
        <p:spPr>
          <a:xfrm>
            <a:off x="357158" y="428604"/>
            <a:ext cx="6357982" cy="461665"/>
          </a:xfrm>
          <a:prstGeom prst="rect">
            <a:avLst/>
          </a:prstGeom>
          <a:noFill/>
        </p:spPr>
        <p:txBody>
          <a:bodyPr wrap="square" rtlCol="0">
            <a:spAutoFit/>
          </a:bodyPr>
          <a:lstStyle/>
          <a:p>
            <a:pPr>
              <a:defRPr/>
            </a:pPr>
            <a:r>
              <a:rPr lang="zh-CN" altLang="en-US" sz="2400" b="1" dirty="0" smtClean="0">
                <a:latin typeface="黑体" pitchFamily="49" charset="-122"/>
                <a:ea typeface="黑体" pitchFamily="49" charset="-122"/>
              </a:rPr>
              <a:t>一、动力煤期货的优势</a:t>
            </a:r>
            <a:r>
              <a:rPr lang="en-US" altLang="zh-CN" sz="2400" b="1" dirty="0" smtClean="0">
                <a:latin typeface="黑体" pitchFamily="49" charset="-122"/>
                <a:ea typeface="黑体" pitchFamily="49" charset="-122"/>
              </a:rPr>
              <a:t>——</a:t>
            </a:r>
            <a:r>
              <a:rPr lang="zh-CN" altLang="en-US" sz="2400" b="1" dirty="0" smtClean="0">
                <a:latin typeface="黑体" pitchFamily="49" charset="-122"/>
                <a:ea typeface="黑体" pitchFamily="49" charset="-122"/>
              </a:rPr>
              <a:t>优化库存管理</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5720" y="1600201"/>
            <a:ext cx="8401080" cy="2043114"/>
          </a:xfrm>
        </p:spPr>
        <p:txBody>
          <a:bodyPr/>
          <a:lstStyle/>
          <a:p>
            <a:pPr>
              <a:lnSpc>
                <a:spcPct val="150000"/>
              </a:lnSpc>
              <a:buNone/>
            </a:pPr>
            <a:r>
              <a:rPr lang="zh-CN" altLang="en-US" sz="2200" dirty="0" smtClean="0">
                <a:latin typeface="华文细黑" pitchFamily="2" charset="-122"/>
                <a:ea typeface="华文细黑" pitchFamily="2" charset="-122"/>
              </a:rPr>
              <a:t>结算案例：上述例子买卖双方进入实物交割流程，顺利交收货物，并通过交易所结算。（为便于理解，假设为</a:t>
            </a:r>
            <a:r>
              <a:rPr lang="en-US" altLang="zh-CN" sz="2200" dirty="0" smtClean="0">
                <a:latin typeface="华文细黑" pitchFamily="2" charset="-122"/>
                <a:ea typeface="华文细黑" pitchFamily="2" charset="-122"/>
              </a:rPr>
              <a:t>200</a:t>
            </a:r>
            <a:r>
              <a:rPr lang="zh-CN" altLang="en-US" sz="2200" dirty="0" smtClean="0">
                <a:latin typeface="华文细黑" pitchFamily="2" charset="-122"/>
                <a:ea typeface="华文细黑" pitchFamily="2" charset="-122"/>
              </a:rPr>
              <a:t>吨（</a:t>
            </a:r>
            <a:r>
              <a:rPr lang="en-US" altLang="zh-CN" sz="2200" dirty="0" smtClean="0">
                <a:latin typeface="华文细黑" pitchFamily="2" charset="-122"/>
                <a:ea typeface="华文细黑" pitchFamily="2" charset="-122"/>
              </a:rPr>
              <a:t>1</a:t>
            </a:r>
            <a:r>
              <a:rPr lang="zh-CN" altLang="en-US" sz="2200" dirty="0" smtClean="0">
                <a:latin typeface="华文细黑" pitchFamily="2" charset="-122"/>
                <a:ea typeface="华文细黑" pitchFamily="2" charset="-122"/>
              </a:rPr>
              <a:t>手）。实际操作中交割单位为</a:t>
            </a:r>
            <a:r>
              <a:rPr lang="en-US" altLang="zh-CN" sz="2200" dirty="0" smtClean="0">
                <a:latin typeface="华文细黑" pitchFamily="2" charset="-122"/>
                <a:ea typeface="华文细黑" pitchFamily="2" charset="-122"/>
              </a:rPr>
              <a:t>5000</a:t>
            </a:r>
            <a:r>
              <a:rPr lang="zh-CN" altLang="en-US" sz="2200" dirty="0" smtClean="0">
                <a:latin typeface="华文细黑" pitchFamily="2" charset="-122"/>
                <a:ea typeface="华文细黑" pitchFamily="2" charset="-122"/>
              </a:rPr>
              <a:t>吨）假设交割动力煤为收到基低位发热量为</a:t>
            </a:r>
            <a:r>
              <a:rPr lang="en-US" altLang="zh-CN" sz="2200" dirty="0" smtClean="0">
                <a:latin typeface="华文细黑" pitchFamily="2" charset="-122"/>
                <a:ea typeface="华文细黑" pitchFamily="2" charset="-122"/>
              </a:rPr>
              <a:t>5400</a:t>
            </a:r>
            <a:r>
              <a:rPr lang="zh-CN" altLang="en-US" sz="2200" dirty="0" smtClean="0">
                <a:latin typeface="华文细黑" pitchFamily="2" charset="-122"/>
                <a:ea typeface="华文细黑" pitchFamily="2" charset="-122"/>
              </a:rPr>
              <a:t>千卡</a:t>
            </a:r>
            <a:r>
              <a:rPr lang="en-US" altLang="zh-CN" sz="2200" dirty="0" smtClean="0">
                <a:latin typeface="华文细黑" pitchFamily="2" charset="-122"/>
                <a:ea typeface="华文细黑" pitchFamily="2" charset="-122"/>
              </a:rPr>
              <a:t>/</a:t>
            </a:r>
            <a:r>
              <a:rPr lang="zh-CN" altLang="en-US" sz="2200" dirty="0" smtClean="0">
                <a:latin typeface="华文细黑" pitchFamily="2" charset="-122"/>
                <a:ea typeface="华文细黑" pitchFamily="2" charset="-122"/>
              </a:rPr>
              <a:t>千克，当干燥基全硫</a:t>
            </a:r>
            <a:r>
              <a:rPr lang="en-US" altLang="zh-CN" sz="2200" dirty="0" smtClean="0">
                <a:latin typeface="华文细黑" pitchFamily="2" charset="-122"/>
                <a:ea typeface="华文细黑" pitchFamily="2" charset="-122"/>
              </a:rPr>
              <a:t>《1%</a:t>
            </a:r>
            <a:r>
              <a:rPr lang="zh-CN" altLang="en-US" sz="2200" dirty="0" smtClean="0">
                <a:latin typeface="华文细黑" pitchFamily="2" charset="-122"/>
                <a:ea typeface="华文细黑" pitchFamily="2" charset="-122"/>
              </a:rPr>
              <a:t>，提货点在秦皇岛港</a:t>
            </a:r>
            <a:endParaRPr lang="en-US" altLang="zh-CN" sz="2200" dirty="0" smtClean="0">
              <a:latin typeface="华文细黑" pitchFamily="2" charset="-122"/>
              <a:ea typeface="华文细黑" pitchFamily="2" charset="-122"/>
            </a:endParaRPr>
          </a:p>
          <a:p>
            <a:pPr>
              <a:lnSpc>
                <a:spcPct val="150000"/>
              </a:lnSpc>
            </a:pPr>
            <a:endParaRPr lang="en-US" altLang="zh-CN" sz="2200" dirty="0" smtClean="0">
              <a:latin typeface="华文细黑" pitchFamily="2" charset="-122"/>
              <a:ea typeface="华文细黑" pitchFamily="2" charset="-122"/>
            </a:endParaRPr>
          </a:p>
          <a:p>
            <a:pPr>
              <a:buNone/>
            </a:pPr>
            <a:endParaRPr lang="zh-CN" altLang="en-US" dirty="0"/>
          </a:p>
        </p:txBody>
      </p:sp>
      <p:sp>
        <p:nvSpPr>
          <p:cNvPr id="4" name="标题 1"/>
          <p:cNvSpPr txBox="1">
            <a:spLocks/>
          </p:cNvSpPr>
          <p:nvPr/>
        </p:nvSpPr>
        <p:spPr bwMode="auto">
          <a:xfrm>
            <a:off x="285720" y="0"/>
            <a:ext cx="85725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二、企业如何交割</a:t>
            </a:r>
            <a:r>
              <a:rPr kumimoji="0" lang="en-US" altLang="zh-CN"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a:t>
            </a:r>
            <a:r>
              <a:rPr kumimoji="0" lang="zh-CN" altLang="en-US"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结算流程</a:t>
            </a:r>
            <a:endParaRPr kumimoji="0" lang="zh-CN" altLang="en-US" sz="2400" b="1" i="0" u="none" strike="noStrike" kern="0" cap="none" spc="0" normalizeH="0" baseline="0" noProof="0" dirty="0">
              <a:ln>
                <a:noFill/>
              </a:ln>
              <a:solidFill>
                <a:schemeClr val="tx2"/>
              </a:solidFill>
              <a:effectLst/>
              <a:uLnTx/>
              <a:uFillTx/>
              <a:latin typeface="黑体" pitchFamily="49" charset="-122"/>
              <a:ea typeface="黑体" pitchFamily="49" charset="-122"/>
              <a:cs typeface="+mj-cs"/>
            </a:endParaRPr>
          </a:p>
        </p:txBody>
      </p:sp>
      <p:sp>
        <p:nvSpPr>
          <p:cNvPr id="5" name="矩形 4"/>
          <p:cNvSpPr/>
          <p:nvPr/>
        </p:nvSpPr>
        <p:spPr>
          <a:xfrm>
            <a:off x="500034" y="4143380"/>
            <a:ext cx="8072494" cy="110799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zh-CN" altLang="en-US" sz="2200" dirty="0" smtClean="0">
                <a:latin typeface="华文细黑" pitchFamily="2" charset="-122"/>
                <a:ea typeface="华文细黑" pitchFamily="2" charset="-122"/>
              </a:rPr>
              <a:t>货款结算价</a:t>
            </a:r>
            <a:r>
              <a:rPr lang="en-US" altLang="zh-CN" sz="2200" dirty="0" smtClean="0">
                <a:latin typeface="华文细黑" pitchFamily="2" charset="-122"/>
                <a:ea typeface="华文细黑" pitchFamily="2" charset="-122"/>
              </a:rPr>
              <a:t>=550/5500</a:t>
            </a:r>
            <a:r>
              <a:rPr lang="zh-CN" altLang="en-US" sz="2200" dirty="0" smtClean="0">
                <a:latin typeface="华文细黑" pitchFamily="2" charset="-122"/>
                <a:ea typeface="华文细黑" pitchFamily="2" charset="-122"/>
              </a:rPr>
              <a:t>*</a:t>
            </a:r>
            <a:r>
              <a:rPr lang="en-US" altLang="zh-CN" sz="2200" dirty="0" smtClean="0">
                <a:latin typeface="华文细黑" pitchFamily="2" charset="-122"/>
                <a:ea typeface="华文细黑" pitchFamily="2" charset="-122"/>
              </a:rPr>
              <a:t>5400=540</a:t>
            </a:r>
            <a:r>
              <a:rPr lang="zh-CN" altLang="en-US" sz="2200" dirty="0" smtClean="0">
                <a:latin typeface="华文细黑" pitchFamily="2" charset="-122"/>
                <a:ea typeface="华文细黑" pitchFamily="2" charset="-122"/>
              </a:rPr>
              <a:t>元</a:t>
            </a:r>
            <a:r>
              <a:rPr lang="en-US" altLang="zh-CN" sz="2200" dirty="0" smtClean="0">
                <a:latin typeface="华文细黑" pitchFamily="2" charset="-122"/>
                <a:ea typeface="华文细黑" pitchFamily="2" charset="-122"/>
              </a:rPr>
              <a:t>/</a:t>
            </a:r>
            <a:r>
              <a:rPr lang="zh-CN" altLang="en-US" sz="2200" dirty="0" smtClean="0">
                <a:latin typeface="华文细黑" pitchFamily="2" charset="-122"/>
                <a:ea typeface="华文细黑" pitchFamily="2" charset="-122"/>
              </a:rPr>
              <a:t>吨</a:t>
            </a:r>
            <a:r>
              <a:rPr lang="en-US" altLang="zh-CN" sz="2200" dirty="0" smtClean="0">
                <a:latin typeface="华文细黑" pitchFamily="2" charset="-122"/>
                <a:ea typeface="华文细黑" pitchFamily="2" charset="-122"/>
              </a:rPr>
              <a:t>=108,000</a:t>
            </a:r>
            <a:r>
              <a:rPr lang="zh-CN" altLang="en-US" sz="2200" dirty="0" smtClean="0">
                <a:latin typeface="华文细黑" pitchFamily="2" charset="-122"/>
                <a:ea typeface="华文细黑" pitchFamily="2" charset="-122"/>
              </a:rPr>
              <a:t>元</a:t>
            </a:r>
            <a:r>
              <a:rPr lang="en-US" altLang="zh-CN" sz="2200" dirty="0" smtClean="0">
                <a:latin typeface="华文细黑" pitchFamily="2" charset="-122"/>
                <a:ea typeface="华文细黑" pitchFamily="2" charset="-122"/>
              </a:rPr>
              <a:t>/</a:t>
            </a:r>
            <a:r>
              <a:rPr lang="zh-CN" altLang="en-US" sz="2200" dirty="0" smtClean="0">
                <a:latin typeface="华文细黑" pitchFamily="2" charset="-122"/>
                <a:ea typeface="华文细黑" pitchFamily="2" charset="-122"/>
              </a:rPr>
              <a:t>手</a:t>
            </a:r>
            <a:endParaRPr lang="en-US" altLang="zh-CN" sz="2200" dirty="0" smtClean="0">
              <a:latin typeface="华文细黑" pitchFamily="2" charset="-122"/>
              <a:ea typeface="华文细黑" pitchFamily="2" charset="-122"/>
            </a:endParaRPr>
          </a:p>
          <a:p>
            <a:pPr>
              <a:lnSpc>
                <a:spcPct val="150000"/>
              </a:lnSpc>
            </a:pPr>
            <a:r>
              <a:rPr lang="zh-CN" altLang="en-US" sz="2200" dirty="0" smtClean="0">
                <a:latin typeface="华文细黑" pitchFamily="2" charset="-122"/>
                <a:ea typeface="华文细黑" pitchFamily="2" charset="-122"/>
              </a:rPr>
              <a:t>买卖双方在交易所保证金</a:t>
            </a:r>
            <a:r>
              <a:rPr lang="en-US" altLang="zh-CN" sz="2200" dirty="0" smtClean="0">
                <a:latin typeface="华文细黑" pitchFamily="2" charset="-122"/>
                <a:ea typeface="华文细黑" pitchFamily="2" charset="-122"/>
              </a:rPr>
              <a:t>560</a:t>
            </a:r>
            <a:r>
              <a:rPr lang="zh-CN" altLang="en-US" sz="2200" dirty="0" smtClean="0">
                <a:latin typeface="华文细黑" pitchFamily="2" charset="-122"/>
                <a:ea typeface="华文细黑" pitchFamily="2" charset="-122"/>
              </a:rPr>
              <a:t>*</a:t>
            </a:r>
            <a:r>
              <a:rPr lang="en-US" altLang="zh-CN" sz="2200" dirty="0" smtClean="0">
                <a:latin typeface="华文细黑" pitchFamily="2" charset="-122"/>
                <a:ea typeface="华文细黑" pitchFamily="2" charset="-122"/>
              </a:rPr>
              <a:t>200</a:t>
            </a:r>
            <a:r>
              <a:rPr lang="zh-CN" altLang="en-US" sz="2200" dirty="0" smtClean="0">
                <a:latin typeface="华文细黑" pitchFamily="2" charset="-122"/>
                <a:ea typeface="华文细黑" pitchFamily="2" charset="-122"/>
              </a:rPr>
              <a:t>*</a:t>
            </a:r>
            <a:r>
              <a:rPr lang="en-US" altLang="zh-CN" sz="2200" dirty="0" smtClean="0">
                <a:latin typeface="华文细黑" pitchFamily="2" charset="-122"/>
                <a:ea typeface="华文细黑" pitchFamily="2" charset="-122"/>
              </a:rPr>
              <a:t>30%=33,600</a:t>
            </a:r>
            <a:r>
              <a:rPr lang="zh-CN" altLang="en-US" sz="2200" dirty="0" smtClean="0">
                <a:latin typeface="华文细黑" pitchFamily="2" charset="-122"/>
                <a:ea typeface="华文细黑" pitchFamily="2" charset="-122"/>
              </a:rPr>
              <a:t>元</a:t>
            </a:r>
            <a:endParaRPr lang="en-US" altLang="zh-CN" sz="2200" dirty="0" smtClean="0">
              <a:latin typeface="华文细黑" pitchFamily="2" charset="-122"/>
              <a:ea typeface="华文细黑"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428596" y="1857364"/>
          <a:ext cx="7901014" cy="371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6"/>
          <p:cNvSpPr>
            <a:spLocks noChangeArrowheads="1"/>
          </p:cNvSpPr>
          <p:nvPr/>
        </p:nvSpPr>
        <p:spPr bwMode="auto">
          <a:xfrm>
            <a:off x="714348" y="5929330"/>
            <a:ext cx="4502150" cy="396875"/>
          </a:xfrm>
          <a:prstGeom prst="rect">
            <a:avLst/>
          </a:prstGeom>
          <a:noFill/>
          <a:ln w="9525">
            <a:noFill/>
            <a:miter lim="800000"/>
            <a:headEnd/>
            <a:tailEnd/>
          </a:ln>
        </p:spPr>
        <p:txBody>
          <a:bodyPr wrap="none">
            <a:spAutoFit/>
          </a:bodyPr>
          <a:lstStyle/>
          <a:p>
            <a:r>
              <a:rPr lang="zh-CN" altLang="en-US" sz="2000" b="1" dirty="0">
                <a:solidFill>
                  <a:srgbClr val="FF0000"/>
                </a:solidFill>
                <a:latin typeface="华文细黑" pitchFamily="2" charset="-122"/>
                <a:ea typeface="华文细黑" pitchFamily="2" charset="-122"/>
              </a:rPr>
              <a:t>（所有操作必须通过交易所会员进行）</a:t>
            </a:r>
            <a:endParaRPr lang="en-US" sz="2000" b="1" dirty="0">
              <a:solidFill>
                <a:srgbClr val="FF0000"/>
              </a:solidFill>
              <a:latin typeface="华文细黑" pitchFamily="2" charset="-122"/>
              <a:ea typeface="华文细黑" pitchFamily="2" charset="-122"/>
            </a:endParaRPr>
          </a:p>
        </p:txBody>
      </p:sp>
      <p:sp>
        <p:nvSpPr>
          <p:cNvPr id="7" name="标题 1"/>
          <p:cNvSpPr txBox="1">
            <a:spLocks/>
          </p:cNvSpPr>
          <p:nvPr/>
        </p:nvSpPr>
        <p:spPr bwMode="auto">
          <a:xfrm>
            <a:off x="519113" y="846138"/>
            <a:ext cx="8229600" cy="1143000"/>
          </a:xfrm>
          <a:prstGeom prst="rect">
            <a:avLst/>
          </a:prstGeom>
          <a:noFill/>
          <a:ln w="9525">
            <a:noFill/>
            <a:miter lim="800000"/>
            <a:headEnd/>
            <a:tailEnd/>
          </a:ln>
        </p:spPr>
        <p:txBody>
          <a:bodyPr anchor="ctr"/>
          <a:lstStyle/>
          <a:p>
            <a:r>
              <a:rPr lang="zh-CN" altLang="en-US" sz="2200" dirty="0">
                <a:latin typeface="华文细黑" pitchFamily="2" charset="-122"/>
                <a:ea typeface="华文细黑" pitchFamily="2" charset="-122"/>
              </a:rPr>
              <a:t>办理结算手续</a:t>
            </a:r>
            <a:r>
              <a:rPr lang="zh-CN" altLang="en-US" sz="2200" dirty="0" smtClean="0">
                <a:latin typeface="华文细黑" pitchFamily="2" charset="-122"/>
                <a:ea typeface="华文细黑" pitchFamily="2" charset="-122"/>
              </a:rPr>
              <a:t>（买方</a:t>
            </a:r>
            <a:r>
              <a:rPr lang="zh-CN" altLang="en-US" sz="2200" dirty="0">
                <a:latin typeface="华文细黑" pitchFamily="2" charset="-122"/>
                <a:ea typeface="华文细黑" pitchFamily="2" charset="-122"/>
              </a:rPr>
              <a:t>）</a:t>
            </a:r>
          </a:p>
        </p:txBody>
      </p:sp>
      <p:sp>
        <p:nvSpPr>
          <p:cNvPr id="8" name="标题 1"/>
          <p:cNvSpPr txBox="1">
            <a:spLocks/>
          </p:cNvSpPr>
          <p:nvPr/>
        </p:nvSpPr>
        <p:spPr bwMode="auto">
          <a:xfrm>
            <a:off x="285720" y="0"/>
            <a:ext cx="85725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二、企业如何交割</a:t>
            </a:r>
            <a:r>
              <a:rPr kumimoji="0" lang="en-US" altLang="zh-CN"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a:t>
            </a:r>
            <a:r>
              <a:rPr kumimoji="0" lang="zh-CN" altLang="en-US"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结算流程</a:t>
            </a:r>
            <a:endParaRPr kumimoji="0" lang="zh-CN" altLang="en-US" sz="2400" b="1" i="0" u="none" strike="noStrike" kern="0" cap="none" spc="0" normalizeH="0" baseline="0" noProof="0" dirty="0">
              <a:ln>
                <a:noFill/>
              </a:ln>
              <a:solidFill>
                <a:schemeClr val="tx2"/>
              </a:solidFill>
              <a:effectLst/>
              <a:uLnTx/>
              <a:uFillTx/>
              <a:latin typeface="黑体" pitchFamily="49" charset="-122"/>
              <a:ea typeface="黑体" pitchFamily="49" charset="-122"/>
              <a:cs typeface="+mj-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500034" y="1600201"/>
          <a:ext cx="7643866" cy="3757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6"/>
          <p:cNvSpPr>
            <a:spLocks noChangeArrowheads="1"/>
          </p:cNvSpPr>
          <p:nvPr/>
        </p:nvSpPr>
        <p:spPr bwMode="auto">
          <a:xfrm>
            <a:off x="714348" y="5929330"/>
            <a:ext cx="4502150" cy="396875"/>
          </a:xfrm>
          <a:prstGeom prst="rect">
            <a:avLst/>
          </a:prstGeom>
          <a:noFill/>
          <a:ln w="9525">
            <a:noFill/>
            <a:miter lim="800000"/>
            <a:headEnd/>
            <a:tailEnd/>
          </a:ln>
        </p:spPr>
        <p:txBody>
          <a:bodyPr wrap="none">
            <a:spAutoFit/>
          </a:bodyPr>
          <a:lstStyle/>
          <a:p>
            <a:r>
              <a:rPr lang="zh-CN" altLang="en-US" sz="2000" b="1" dirty="0">
                <a:solidFill>
                  <a:srgbClr val="FF0000"/>
                </a:solidFill>
                <a:latin typeface="华文细黑" pitchFamily="2" charset="-122"/>
                <a:ea typeface="华文细黑" pitchFamily="2" charset="-122"/>
              </a:rPr>
              <a:t>（所有操作必须通过交易所会员进行）</a:t>
            </a:r>
            <a:endParaRPr lang="en-US" sz="2000" b="1" dirty="0">
              <a:solidFill>
                <a:srgbClr val="FF0000"/>
              </a:solidFill>
              <a:latin typeface="华文细黑" pitchFamily="2" charset="-122"/>
              <a:ea typeface="华文细黑" pitchFamily="2" charset="-122"/>
            </a:endParaRPr>
          </a:p>
        </p:txBody>
      </p:sp>
      <p:sp>
        <p:nvSpPr>
          <p:cNvPr id="6" name="标题 1"/>
          <p:cNvSpPr txBox="1">
            <a:spLocks/>
          </p:cNvSpPr>
          <p:nvPr/>
        </p:nvSpPr>
        <p:spPr bwMode="auto">
          <a:xfrm>
            <a:off x="519113" y="846138"/>
            <a:ext cx="8229600" cy="1143000"/>
          </a:xfrm>
          <a:prstGeom prst="rect">
            <a:avLst/>
          </a:prstGeom>
          <a:noFill/>
          <a:ln w="9525">
            <a:noFill/>
            <a:miter lim="800000"/>
            <a:headEnd/>
            <a:tailEnd/>
          </a:ln>
        </p:spPr>
        <p:txBody>
          <a:bodyPr anchor="ctr"/>
          <a:lstStyle/>
          <a:p>
            <a:r>
              <a:rPr lang="zh-CN" altLang="en-US" sz="2200" dirty="0">
                <a:latin typeface="华文细黑" pitchFamily="2" charset="-122"/>
                <a:ea typeface="华文细黑" pitchFamily="2" charset="-122"/>
              </a:rPr>
              <a:t>办理结算手续（卖方）</a:t>
            </a:r>
          </a:p>
        </p:txBody>
      </p:sp>
      <p:sp>
        <p:nvSpPr>
          <p:cNvPr id="7" name="标题 1"/>
          <p:cNvSpPr txBox="1">
            <a:spLocks/>
          </p:cNvSpPr>
          <p:nvPr/>
        </p:nvSpPr>
        <p:spPr bwMode="auto">
          <a:xfrm>
            <a:off x="285720" y="0"/>
            <a:ext cx="85725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二、企业如何交割</a:t>
            </a:r>
            <a:r>
              <a:rPr kumimoji="0" lang="en-US" altLang="zh-CN"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a:t>
            </a:r>
            <a:r>
              <a:rPr kumimoji="0" lang="zh-CN" altLang="en-US"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结算流程</a:t>
            </a:r>
            <a:endParaRPr kumimoji="0" lang="zh-CN" altLang="en-US" sz="2400" b="1" i="0" u="none" strike="noStrike" kern="0" cap="none" spc="0" normalizeH="0" baseline="0" noProof="0" dirty="0">
              <a:ln>
                <a:noFill/>
              </a:ln>
              <a:solidFill>
                <a:schemeClr val="tx2"/>
              </a:solidFill>
              <a:effectLst/>
              <a:uLnTx/>
              <a:uFillTx/>
              <a:latin typeface="黑体" pitchFamily="49" charset="-122"/>
              <a:ea typeface="黑体" pitchFamily="49" charset="-122"/>
              <a:cs typeface="+mj-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7158" y="1714488"/>
            <a:ext cx="8229600" cy="4525963"/>
          </a:xfrm>
        </p:spPr>
        <p:txBody>
          <a:bodyPr/>
          <a:lstStyle/>
          <a:p>
            <a:r>
              <a:rPr lang="zh-CN" altLang="en-US" sz="2200" dirty="0" smtClean="0">
                <a:latin typeface="华文细黑" pitchFamily="2" charset="-122"/>
                <a:ea typeface="华文细黑" pitchFamily="2" charset="-122"/>
              </a:rPr>
              <a:t>若以车船板交割，则省去结算流程中仓单流转过程。</a:t>
            </a:r>
            <a:endParaRPr lang="zh-CN" altLang="en-US" sz="2200" dirty="0">
              <a:latin typeface="华文细黑" pitchFamily="2" charset="-122"/>
              <a:ea typeface="华文细黑" pitchFamily="2" charset="-122"/>
            </a:endParaRPr>
          </a:p>
        </p:txBody>
      </p:sp>
      <p:sp>
        <p:nvSpPr>
          <p:cNvPr id="4" name="标题 1"/>
          <p:cNvSpPr txBox="1">
            <a:spLocks/>
          </p:cNvSpPr>
          <p:nvPr/>
        </p:nvSpPr>
        <p:spPr bwMode="auto">
          <a:xfrm>
            <a:off x="285720" y="0"/>
            <a:ext cx="85725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二、企业如何交割</a:t>
            </a:r>
            <a:r>
              <a:rPr kumimoji="0" lang="en-US" altLang="zh-CN"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a:t>
            </a:r>
            <a:r>
              <a:rPr kumimoji="0" lang="zh-CN" altLang="en-US" sz="2400" b="0" i="0" u="none" strike="noStrike" kern="0" cap="none" spc="0" normalizeH="0" baseline="0" noProof="0" dirty="0" smtClean="0">
                <a:ln>
                  <a:noFill/>
                </a:ln>
                <a:solidFill>
                  <a:schemeClr val="tx2"/>
                </a:solidFill>
                <a:effectLst/>
                <a:uLnTx/>
                <a:uFillTx/>
                <a:latin typeface="黑体" pitchFamily="2" charset="-122"/>
                <a:ea typeface="黑体" pitchFamily="2" charset="-122"/>
                <a:cs typeface="+mj-cs"/>
              </a:rPr>
              <a:t>结算流程</a:t>
            </a:r>
            <a:endParaRPr kumimoji="0" lang="zh-CN" altLang="en-US" sz="2400" b="1" i="0" u="none" strike="noStrike" kern="0" cap="none" spc="0" normalizeH="0" baseline="0" noProof="0" dirty="0">
              <a:ln>
                <a:noFill/>
              </a:ln>
              <a:solidFill>
                <a:schemeClr val="tx2"/>
              </a:solidFill>
              <a:effectLst/>
              <a:uLnTx/>
              <a:uFillTx/>
              <a:latin typeface="黑体" pitchFamily="49" charset="-122"/>
              <a:ea typeface="黑体" pitchFamily="49" charset="-122"/>
              <a:cs typeface="+mj-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标题 1"/>
          <p:cNvSpPr>
            <a:spLocks noGrp="1"/>
          </p:cNvSpPr>
          <p:nvPr>
            <p:ph type="title"/>
          </p:nvPr>
        </p:nvSpPr>
        <p:spPr>
          <a:xfrm>
            <a:off x="303213" y="266700"/>
            <a:ext cx="8229600" cy="785813"/>
          </a:xfrm>
        </p:spPr>
        <p:txBody>
          <a:bodyPr/>
          <a:lstStyle/>
          <a:p>
            <a:pPr algn="l" eaLnBrk="1" hangingPunct="1"/>
            <a:r>
              <a:rPr lang="zh-CN" altLang="en-US" sz="2400" dirty="0" smtClean="0">
                <a:solidFill>
                  <a:schemeClr val="tx1"/>
                </a:solidFill>
                <a:latin typeface="黑体" pitchFamily="2" charset="-122"/>
                <a:ea typeface="黑体" pitchFamily="2" charset="-122"/>
              </a:rPr>
              <a:t>二、</a:t>
            </a:r>
            <a:r>
              <a:rPr lang="zh-CN" altLang="en-US" sz="2400" dirty="0" smtClean="0">
                <a:latin typeface="黑体" pitchFamily="2" charset="-122"/>
                <a:ea typeface="黑体" pitchFamily="2" charset="-122"/>
              </a:rPr>
              <a:t>企业如何交割</a:t>
            </a:r>
            <a:r>
              <a:rPr lang="en-US" altLang="zh-CN" sz="2400" dirty="0" smtClean="0">
                <a:latin typeface="黑体" pitchFamily="2" charset="-122"/>
                <a:ea typeface="黑体" pitchFamily="2" charset="-122"/>
              </a:rPr>
              <a:t>—</a:t>
            </a:r>
            <a:r>
              <a:rPr lang="zh-CN" altLang="en-US" sz="2400" dirty="0" smtClean="0">
                <a:latin typeface="黑体" pitchFamily="2" charset="-122"/>
                <a:ea typeface="黑体" pitchFamily="2" charset="-122"/>
              </a:rPr>
              <a:t>期现货贸易费用比较</a:t>
            </a:r>
            <a:endParaRPr lang="zh-CN" altLang="en-US" sz="2400" dirty="0" smtClean="0">
              <a:solidFill>
                <a:schemeClr val="tx1"/>
              </a:solidFill>
              <a:latin typeface="黑体" pitchFamily="2" charset="-122"/>
              <a:ea typeface="黑体" pitchFamily="2" charset="-122"/>
            </a:endParaRPr>
          </a:p>
        </p:txBody>
      </p:sp>
      <p:pic>
        <p:nvPicPr>
          <p:cNvPr id="1029" name="Picture 5"/>
          <p:cNvPicPr>
            <a:picLocks noGrp="1" noChangeAspect="1" noChangeArrowheads="1"/>
          </p:cNvPicPr>
          <p:nvPr>
            <p:ph idx="1"/>
          </p:nvPr>
        </p:nvPicPr>
        <p:blipFill>
          <a:blip r:embed="rId2"/>
          <a:srcRect/>
          <a:stretch>
            <a:fillRect/>
          </a:stretch>
        </p:blipFill>
        <p:spPr bwMode="auto">
          <a:xfrm>
            <a:off x="928662" y="1643050"/>
            <a:ext cx="6448425" cy="289640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内容占位符 2"/>
          <p:cNvSpPr>
            <a:spLocks noGrp="1"/>
          </p:cNvSpPr>
          <p:nvPr>
            <p:ph idx="1"/>
          </p:nvPr>
        </p:nvSpPr>
        <p:spPr>
          <a:xfrm>
            <a:off x="395288" y="1125538"/>
            <a:ext cx="6788150" cy="4375164"/>
          </a:xfrm>
        </p:spPr>
        <p:txBody>
          <a:bodyPr/>
          <a:lstStyle/>
          <a:p>
            <a:pPr eaLnBrk="1" hangingPunct="1">
              <a:lnSpc>
                <a:spcPct val="150000"/>
              </a:lnSpc>
              <a:buFontTx/>
              <a:buNone/>
            </a:pPr>
            <a:r>
              <a:rPr lang="zh-CN" altLang="en-US" sz="1800" b="1" dirty="0" smtClean="0">
                <a:latin typeface="宋体" charset="-122"/>
                <a:ea typeface="华文细黑" pitchFamily="2" charset="-122"/>
              </a:rPr>
              <a:t>案例：</a:t>
            </a:r>
            <a:r>
              <a:rPr lang="en-US" altLang="zh-CN" sz="1800" b="1" dirty="0" smtClean="0">
                <a:latin typeface="宋体" charset="-122"/>
                <a:ea typeface="华文细黑" pitchFamily="2" charset="-122"/>
              </a:rPr>
              <a:t>2013</a:t>
            </a:r>
            <a:r>
              <a:rPr lang="zh-CN" altLang="en-US" sz="1800" b="1" dirty="0" smtClean="0">
                <a:latin typeface="宋体" charset="-122"/>
                <a:ea typeface="华文细黑" pitchFamily="2" charset="-122"/>
              </a:rPr>
              <a:t>年</a:t>
            </a:r>
            <a:r>
              <a:rPr lang="en-US" altLang="zh-CN" sz="1800" b="1" dirty="0" smtClean="0">
                <a:latin typeface="宋体" charset="-122"/>
                <a:ea typeface="华文细黑" pitchFamily="2" charset="-122"/>
              </a:rPr>
              <a:t>10</a:t>
            </a:r>
            <a:r>
              <a:rPr lang="zh-CN" altLang="en-US" sz="1800" b="1" dirty="0" smtClean="0">
                <a:latin typeface="宋体" charset="-122"/>
                <a:ea typeface="华文细黑" pitchFamily="2" charset="-122"/>
              </a:rPr>
              <a:t>月</a:t>
            </a:r>
            <a:r>
              <a:rPr lang="en-US" altLang="zh-CN" sz="1800" b="1" dirty="0" smtClean="0">
                <a:latin typeface="宋体" charset="-122"/>
                <a:ea typeface="华文细黑" pitchFamily="2" charset="-122"/>
              </a:rPr>
              <a:t>24</a:t>
            </a:r>
            <a:r>
              <a:rPr lang="zh-CN" altLang="en-US" sz="1800" b="1" dirty="0" smtClean="0">
                <a:latin typeface="宋体" charset="-122"/>
                <a:ea typeface="华文细黑" pitchFamily="2" charset="-122"/>
              </a:rPr>
              <a:t>日秦皇岛动力煤</a:t>
            </a:r>
            <a:r>
              <a:rPr lang="en-US" altLang="zh-CN" sz="1800" b="1" dirty="0" smtClean="0">
                <a:latin typeface="宋体" charset="-122"/>
                <a:ea typeface="华文细黑" pitchFamily="2" charset="-122"/>
              </a:rPr>
              <a:t>Q5500</a:t>
            </a:r>
            <a:r>
              <a:rPr lang="zh-CN" altLang="en-US" sz="1800" b="1" dirty="0" smtClean="0">
                <a:latin typeface="宋体" charset="-122"/>
                <a:ea typeface="华文细黑" pitchFamily="2" charset="-122"/>
              </a:rPr>
              <a:t>现货价格为</a:t>
            </a:r>
            <a:r>
              <a:rPr lang="en-US" altLang="zh-CN" sz="1800" b="1" dirty="0" smtClean="0">
                <a:latin typeface="宋体" charset="-122"/>
                <a:ea typeface="华文细黑" pitchFamily="2" charset="-122"/>
              </a:rPr>
              <a:t>540</a:t>
            </a:r>
            <a:r>
              <a:rPr lang="zh-CN" altLang="en-US" sz="1800" b="1" dirty="0" smtClean="0">
                <a:latin typeface="宋体" charset="-122"/>
                <a:ea typeface="华文细黑" pitchFamily="2" charset="-122"/>
              </a:rPr>
              <a:t>元</a:t>
            </a:r>
            <a:r>
              <a:rPr lang="en-US" altLang="zh-CN" sz="1800" b="1" dirty="0" smtClean="0">
                <a:latin typeface="宋体" charset="-122"/>
                <a:ea typeface="华文细黑" pitchFamily="2" charset="-122"/>
              </a:rPr>
              <a:t>/</a:t>
            </a:r>
            <a:r>
              <a:rPr lang="zh-CN" altLang="en-US" sz="1800" b="1" dirty="0" smtClean="0">
                <a:latin typeface="宋体" charset="-122"/>
                <a:ea typeface="华文细黑" pitchFamily="2" charset="-122"/>
              </a:rPr>
              <a:t>吨，期货主力合约</a:t>
            </a:r>
            <a:r>
              <a:rPr lang="en-US" altLang="zh-CN" sz="1800" b="1" dirty="0" smtClean="0">
                <a:latin typeface="宋体" charset="-122"/>
                <a:ea typeface="华文细黑" pitchFamily="2" charset="-122"/>
              </a:rPr>
              <a:t>1401</a:t>
            </a:r>
            <a:r>
              <a:rPr lang="zh-CN" altLang="en-US" sz="1800" b="1" dirty="0" smtClean="0">
                <a:latin typeface="宋体" charset="-122"/>
                <a:ea typeface="华文细黑" pitchFamily="2" charset="-122"/>
              </a:rPr>
              <a:t>收盘价为</a:t>
            </a:r>
            <a:r>
              <a:rPr lang="en-US" altLang="zh-CN" sz="1800" b="1" dirty="0" smtClean="0">
                <a:latin typeface="宋体" charset="-122"/>
                <a:ea typeface="华文细黑" pitchFamily="2" charset="-122"/>
              </a:rPr>
              <a:t>555.0</a:t>
            </a:r>
            <a:r>
              <a:rPr lang="zh-CN" altLang="en-US" sz="1800" b="1" dirty="0" smtClean="0">
                <a:latin typeface="宋体" charset="-122"/>
                <a:ea typeface="华文细黑" pitchFamily="2" charset="-122"/>
              </a:rPr>
              <a:t>元</a:t>
            </a:r>
            <a:r>
              <a:rPr lang="en-US" altLang="zh-CN" sz="1800" b="1" dirty="0" smtClean="0">
                <a:latin typeface="宋体" charset="-122"/>
                <a:ea typeface="华文细黑" pitchFamily="2" charset="-122"/>
              </a:rPr>
              <a:t>/</a:t>
            </a:r>
            <a:r>
              <a:rPr lang="zh-CN" altLang="en-US" sz="1800" b="1" dirty="0" smtClean="0">
                <a:latin typeface="宋体" charset="-122"/>
                <a:ea typeface="华文细黑" pitchFamily="2" charset="-122"/>
              </a:rPr>
              <a:t>吨。以下以购买一吨现货动力煤用来进行期货卖交割，相关成本如下：</a:t>
            </a:r>
            <a:endParaRPr lang="en-US" altLang="zh-CN" sz="1800" b="1" dirty="0" smtClean="0">
              <a:latin typeface="宋体" charset="-122"/>
              <a:ea typeface="华文细黑" pitchFamily="2" charset="-122"/>
            </a:endParaRPr>
          </a:p>
          <a:p>
            <a:pPr eaLnBrk="1" hangingPunct="1">
              <a:lnSpc>
                <a:spcPct val="150000"/>
              </a:lnSpc>
              <a:buFontTx/>
              <a:buNone/>
            </a:pPr>
            <a:r>
              <a:rPr lang="zh-CN" altLang="en-US" sz="1800" b="1" dirty="0" smtClean="0">
                <a:latin typeface="宋体" charset="-122"/>
                <a:ea typeface="华文细黑" pitchFamily="2" charset="-122"/>
              </a:rPr>
              <a:t>资金投入：</a:t>
            </a:r>
            <a:r>
              <a:rPr lang="en-US" altLang="zh-CN" sz="1800" b="1" dirty="0" smtClean="0">
                <a:latin typeface="宋体" charset="-122"/>
                <a:ea typeface="华文细黑" pitchFamily="2" charset="-122"/>
              </a:rPr>
              <a:t>540</a:t>
            </a:r>
            <a:r>
              <a:rPr lang="zh-CN" altLang="en-US" sz="1800" b="1" dirty="0" smtClean="0">
                <a:latin typeface="宋体" charset="-122"/>
                <a:ea typeface="华文细黑" pitchFamily="2" charset="-122"/>
              </a:rPr>
              <a:t>元</a:t>
            </a:r>
            <a:endParaRPr lang="en-US" altLang="zh-CN" sz="1800" b="1" dirty="0" smtClean="0">
              <a:latin typeface="宋体" charset="-122"/>
              <a:ea typeface="华文细黑" pitchFamily="2" charset="-122"/>
            </a:endParaRPr>
          </a:p>
          <a:p>
            <a:pPr eaLnBrk="1" hangingPunct="1">
              <a:lnSpc>
                <a:spcPct val="150000"/>
              </a:lnSpc>
              <a:buFontTx/>
              <a:buNone/>
            </a:pPr>
            <a:r>
              <a:rPr lang="zh-CN" altLang="en-US" sz="1800" b="1" dirty="0" smtClean="0">
                <a:latin typeface="宋体" charset="-122"/>
                <a:ea typeface="华文细黑" pitchFamily="2" charset="-122"/>
              </a:rPr>
              <a:t>利息（按贷款年利率</a:t>
            </a:r>
            <a:r>
              <a:rPr lang="en-US" altLang="zh-CN" sz="1800" b="1" dirty="0" smtClean="0">
                <a:latin typeface="宋体" charset="-122"/>
                <a:ea typeface="华文细黑" pitchFamily="2" charset="-122"/>
              </a:rPr>
              <a:t>6%</a:t>
            </a:r>
            <a:r>
              <a:rPr lang="zh-CN" altLang="en-US" sz="1800" b="1" dirty="0" smtClean="0">
                <a:latin typeface="宋体" charset="-122"/>
                <a:ea typeface="华文细黑" pitchFamily="2" charset="-122"/>
              </a:rPr>
              <a:t>计算）：</a:t>
            </a:r>
            <a:r>
              <a:rPr lang="en-US" altLang="zh-CN" sz="1800" b="1" dirty="0" smtClean="0">
                <a:latin typeface="宋体" charset="-122"/>
                <a:ea typeface="华文细黑" pitchFamily="2" charset="-122"/>
              </a:rPr>
              <a:t>1.76</a:t>
            </a:r>
            <a:r>
              <a:rPr lang="zh-CN" altLang="en-US" sz="1800" b="1" dirty="0" smtClean="0">
                <a:latin typeface="宋体" charset="-122"/>
                <a:ea typeface="华文细黑" pitchFamily="2" charset="-122"/>
              </a:rPr>
              <a:t>元；</a:t>
            </a:r>
            <a:endParaRPr lang="en-US" altLang="zh-CN" sz="1800" b="1" dirty="0" smtClean="0">
              <a:latin typeface="宋体" charset="-122"/>
              <a:ea typeface="华文细黑" pitchFamily="2" charset="-122"/>
            </a:endParaRPr>
          </a:p>
          <a:p>
            <a:pPr eaLnBrk="1" hangingPunct="1">
              <a:lnSpc>
                <a:spcPct val="150000"/>
              </a:lnSpc>
              <a:buFontTx/>
              <a:buNone/>
            </a:pPr>
            <a:r>
              <a:rPr lang="zh-CN" altLang="en-US" sz="1800" b="1" dirty="0" smtClean="0">
                <a:latin typeface="宋体" charset="-122"/>
                <a:ea typeface="华文细黑" pitchFamily="2" charset="-122"/>
              </a:rPr>
              <a:t>交易费用：</a:t>
            </a:r>
            <a:r>
              <a:rPr lang="en-US" altLang="zh-CN" sz="1800" b="1" dirty="0" smtClean="0">
                <a:latin typeface="宋体" charset="-122"/>
                <a:ea typeface="华文细黑" pitchFamily="2" charset="-122"/>
              </a:rPr>
              <a:t>0.08</a:t>
            </a:r>
            <a:r>
              <a:rPr lang="zh-CN" altLang="en-US" sz="1800" b="1" dirty="0" smtClean="0">
                <a:latin typeface="宋体" charset="-122"/>
                <a:ea typeface="华文细黑" pitchFamily="2" charset="-122"/>
              </a:rPr>
              <a:t>元；</a:t>
            </a:r>
            <a:endParaRPr lang="en-US" altLang="zh-CN" sz="1800" b="1" dirty="0" smtClean="0">
              <a:latin typeface="宋体" charset="-122"/>
              <a:ea typeface="华文细黑" pitchFamily="2" charset="-122"/>
            </a:endParaRPr>
          </a:p>
          <a:p>
            <a:pPr eaLnBrk="1" hangingPunct="1">
              <a:lnSpc>
                <a:spcPct val="150000"/>
              </a:lnSpc>
              <a:buFontTx/>
              <a:buNone/>
            </a:pPr>
            <a:r>
              <a:rPr lang="zh-CN" altLang="en-US" sz="1800" b="1" dirty="0" smtClean="0">
                <a:latin typeface="宋体" charset="-122"/>
                <a:ea typeface="华文细黑" pitchFamily="2" charset="-122"/>
              </a:rPr>
              <a:t>交割费用：</a:t>
            </a:r>
            <a:r>
              <a:rPr lang="en-US" altLang="zh-CN" sz="1800" b="1" dirty="0" smtClean="0">
                <a:latin typeface="宋体" charset="-122"/>
                <a:ea typeface="华文细黑" pitchFamily="2" charset="-122"/>
              </a:rPr>
              <a:t>2</a:t>
            </a:r>
            <a:r>
              <a:rPr lang="zh-CN" altLang="en-US" sz="1800" b="1" dirty="0" smtClean="0">
                <a:latin typeface="宋体" charset="-122"/>
                <a:ea typeface="华文细黑" pitchFamily="2" charset="-122"/>
              </a:rPr>
              <a:t>元；</a:t>
            </a:r>
            <a:endParaRPr lang="en-US" altLang="zh-CN" sz="1800" b="1" dirty="0" smtClean="0">
              <a:latin typeface="宋体" charset="-122"/>
              <a:ea typeface="华文细黑" pitchFamily="2" charset="-122"/>
            </a:endParaRPr>
          </a:p>
          <a:p>
            <a:pPr eaLnBrk="1" hangingPunct="1">
              <a:lnSpc>
                <a:spcPct val="150000"/>
              </a:lnSpc>
              <a:buFontTx/>
              <a:buNone/>
            </a:pPr>
            <a:r>
              <a:rPr lang="zh-CN" altLang="en-US" sz="1800" b="1" dirty="0" smtClean="0">
                <a:latin typeface="宋体" charset="-122"/>
                <a:ea typeface="华文细黑" pitchFamily="2" charset="-122"/>
              </a:rPr>
              <a:t>质量检验费：</a:t>
            </a:r>
            <a:r>
              <a:rPr lang="en-US" altLang="zh-CN" sz="1800" b="1" dirty="0" smtClean="0">
                <a:latin typeface="宋体" charset="-122"/>
                <a:ea typeface="华文细黑" pitchFamily="2" charset="-122"/>
              </a:rPr>
              <a:t>0.9</a:t>
            </a:r>
            <a:r>
              <a:rPr lang="zh-CN" altLang="en-US" sz="1800" b="1" dirty="0" smtClean="0">
                <a:latin typeface="宋体" charset="-122"/>
                <a:ea typeface="华文细黑" pitchFamily="2" charset="-122"/>
              </a:rPr>
              <a:t>元；</a:t>
            </a:r>
            <a:endParaRPr lang="en-US" altLang="zh-CN" sz="1800" b="1" dirty="0" smtClean="0">
              <a:latin typeface="宋体" charset="-122"/>
              <a:ea typeface="华文细黑" pitchFamily="2" charset="-122"/>
            </a:endParaRPr>
          </a:p>
          <a:p>
            <a:pPr eaLnBrk="1" hangingPunct="1">
              <a:lnSpc>
                <a:spcPct val="150000"/>
              </a:lnSpc>
              <a:buFontTx/>
              <a:buNone/>
            </a:pPr>
            <a:r>
              <a:rPr lang="zh-CN" altLang="en-US" sz="1800" b="1" dirty="0" smtClean="0">
                <a:latin typeface="宋体" charset="-122"/>
                <a:ea typeface="华文细黑" pitchFamily="2" charset="-122"/>
              </a:rPr>
              <a:t>放置在秦皇岛港的堆存费：</a:t>
            </a:r>
            <a:r>
              <a:rPr lang="en-US" altLang="zh-CN" sz="1800" b="1" dirty="0" smtClean="0">
                <a:latin typeface="宋体" charset="-122"/>
                <a:ea typeface="华文细黑" pitchFamily="2" charset="-122"/>
              </a:rPr>
              <a:t>0.2</a:t>
            </a:r>
            <a:r>
              <a:rPr lang="zh-CN" altLang="en-US" sz="1800" b="1" dirty="0" smtClean="0">
                <a:latin typeface="宋体" charset="-122"/>
                <a:ea typeface="华文细黑" pitchFamily="2" charset="-122"/>
              </a:rPr>
              <a:t>*</a:t>
            </a:r>
            <a:r>
              <a:rPr lang="en-US" altLang="zh-CN" sz="1800" b="1" dirty="0" smtClean="0">
                <a:latin typeface="宋体" charset="-122"/>
                <a:ea typeface="华文细黑" pitchFamily="2" charset="-122"/>
              </a:rPr>
              <a:t>77</a:t>
            </a:r>
            <a:r>
              <a:rPr lang="zh-CN" altLang="en-US" sz="1800" b="1" dirty="0" smtClean="0">
                <a:latin typeface="宋体" charset="-122"/>
                <a:ea typeface="华文细黑" pitchFamily="2" charset="-122"/>
              </a:rPr>
              <a:t>（天）</a:t>
            </a:r>
            <a:r>
              <a:rPr lang="en-US" altLang="zh-CN" sz="1800" b="1" dirty="0" smtClean="0">
                <a:latin typeface="宋体" charset="-122"/>
                <a:ea typeface="华文细黑" pitchFamily="2" charset="-122"/>
              </a:rPr>
              <a:t>=15.4</a:t>
            </a:r>
            <a:r>
              <a:rPr lang="zh-CN" altLang="en-US" sz="1800" b="1" dirty="0" smtClean="0">
                <a:latin typeface="宋体" charset="-122"/>
                <a:ea typeface="华文细黑" pitchFamily="2" charset="-122"/>
              </a:rPr>
              <a:t>元</a:t>
            </a:r>
            <a:endParaRPr lang="en-US" altLang="zh-CN" sz="1800" b="1" dirty="0" smtClean="0">
              <a:latin typeface="宋体" charset="-122"/>
              <a:ea typeface="华文细黑" pitchFamily="2" charset="-122"/>
            </a:endParaRPr>
          </a:p>
          <a:p>
            <a:pPr eaLnBrk="1" hangingPunct="1">
              <a:lnSpc>
                <a:spcPct val="150000"/>
              </a:lnSpc>
              <a:buFontTx/>
              <a:buNone/>
            </a:pPr>
            <a:r>
              <a:rPr lang="zh-CN" altLang="en-US" sz="1800" b="1" dirty="0" smtClean="0">
                <a:latin typeface="宋体" charset="-122"/>
                <a:ea typeface="华文细黑" pitchFamily="2" charset="-122"/>
              </a:rPr>
              <a:t>作业费（含港建费）：</a:t>
            </a:r>
            <a:r>
              <a:rPr lang="en-US" altLang="zh-CN" sz="1800" b="1" dirty="0" smtClean="0">
                <a:latin typeface="宋体" charset="-122"/>
                <a:ea typeface="华文细黑" pitchFamily="2" charset="-122"/>
              </a:rPr>
              <a:t>25.5</a:t>
            </a:r>
            <a:r>
              <a:rPr lang="zh-CN" altLang="en-US" sz="1800" b="1" dirty="0" smtClean="0">
                <a:latin typeface="宋体" charset="-122"/>
                <a:ea typeface="华文细黑" pitchFamily="2" charset="-122"/>
              </a:rPr>
              <a:t>元</a:t>
            </a:r>
            <a:endParaRPr lang="en-US" altLang="zh-CN" sz="1800" b="1" dirty="0" smtClean="0">
              <a:latin typeface="宋体" charset="-122"/>
              <a:ea typeface="华文细黑" pitchFamily="2" charset="-122"/>
            </a:endParaRPr>
          </a:p>
          <a:p>
            <a:pPr eaLnBrk="1" hangingPunct="1">
              <a:lnSpc>
                <a:spcPct val="200000"/>
              </a:lnSpc>
              <a:buFontTx/>
              <a:buNone/>
            </a:pPr>
            <a:endParaRPr lang="en-US" altLang="zh-CN" sz="1800" b="1" dirty="0" smtClean="0">
              <a:latin typeface="宋体" charset="-122"/>
              <a:ea typeface="华文细黑" pitchFamily="2" charset="-122"/>
            </a:endParaRPr>
          </a:p>
          <a:p>
            <a:pPr eaLnBrk="1" hangingPunct="1">
              <a:lnSpc>
                <a:spcPct val="200000"/>
              </a:lnSpc>
              <a:buFontTx/>
              <a:buNone/>
            </a:pPr>
            <a:endParaRPr lang="zh-CN" altLang="en-US" sz="1800" b="1" dirty="0" smtClean="0">
              <a:latin typeface="宋体" charset="-122"/>
              <a:ea typeface="华文细黑" pitchFamily="2" charset="-122"/>
            </a:endParaRPr>
          </a:p>
        </p:txBody>
      </p:sp>
      <p:sp>
        <p:nvSpPr>
          <p:cNvPr id="38915" name="标题 1"/>
          <p:cNvSpPr>
            <a:spLocks noGrp="1"/>
          </p:cNvSpPr>
          <p:nvPr>
            <p:ph type="title"/>
          </p:nvPr>
        </p:nvSpPr>
        <p:spPr>
          <a:xfrm>
            <a:off x="303213" y="266700"/>
            <a:ext cx="8229600" cy="785813"/>
          </a:xfrm>
        </p:spPr>
        <p:txBody>
          <a:bodyPr/>
          <a:lstStyle/>
          <a:p>
            <a:pPr algn="l" eaLnBrk="1" hangingPunct="1"/>
            <a:r>
              <a:rPr lang="zh-CN" altLang="en-US" sz="2400" dirty="0" smtClean="0">
                <a:solidFill>
                  <a:schemeClr val="tx1"/>
                </a:solidFill>
                <a:latin typeface="黑体" pitchFamily="2" charset="-122"/>
                <a:ea typeface="黑体" pitchFamily="2" charset="-122"/>
              </a:rPr>
              <a:t>二、</a:t>
            </a:r>
            <a:r>
              <a:rPr lang="zh-CN" altLang="en-US" sz="2400" dirty="0" smtClean="0">
                <a:latin typeface="黑体" pitchFamily="2" charset="-122"/>
                <a:ea typeface="黑体" pitchFamily="2" charset="-122"/>
              </a:rPr>
              <a:t>企业如何交割</a:t>
            </a:r>
            <a:r>
              <a:rPr lang="en-US" altLang="zh-CN" sz="2400" dirty="0" smtClean="0">
                <a:latin typeface="黑体" pitchFamily="2" charset="-122"/>
                <a:ea typeface="黑体" pitchFamily="2" charset="-122"/>
              </a:rPr>
              <a:t>—</a:t>
            </a:r>
            <a:r>
              <a:rPr lang="zh-CN" altLang="en-US" sz="2400" dirty="0" smtClean="0">
                <a:latin typeface="黑体" pitchFamily="2" charset="-122"/>
                <a:ea typeface="黑体" pitchFamily="2" charset="-122"/>
              </a:rPr>
              <a:t>企业交易机会分析</a:t>
            </a:r>
            <a:endParaRPr lang="zh-CN" altLang="en-US" sz="2400" dirty="0" smtClean="0">
              <a:solidFill>
                <a:schemeClr val="tx1"/>
              </a:solidFill>
              <a:latin typeface="黑体" pitchFamily="2" charset="-122"/>
              <a:ea typeface="黑体" pitchFamily="2" charset="-122"/>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内容占位符 2"/>
          <p:cNvSpPr>
            <a:spLocks noGrp="1"/>
          </p:cNvSpPr>
          <p:nvPr>
            <p:ph idx="1"/>
          </p:nvPr>
        </p:nvSpPr>
        <p:spPr>
          <a:xfrm>
            <a:off x="395288" y="1125538"/>
            <a:ext cx="7177108" cy="5232420"/>
          </a:xfrm>
        </p:spPr>
        <p:txBody>
          <a:bodyPr/>
          <a:lstStyle/>
          <a:p>
            <a:pPr eaLnBrk="1" hangingPunct="1">
              <a:buFontTx/>
              <a:buNone/>
            </a:pPr>
            <a:r>
              <a:rPr lang="zh-CN" altLang="en-US" sz="1800" b="1" dirty="0" smtClean="0">
                <a:latin typeface="宋体" charset="-122"/>
                <a:ea typeface="华文细黑" pitchFamily="2" charset="-122"/>
              </a:rPr>
              <a:t>现货成本核算的期货理论价格：</a:t>
            </a:r>
            <a:r>
              <a:rPr lang="zh-CN" altLang="en-US" sz="1800" dirty="0" smtClean="0">
                <a:latin typeface="宋体" charset="-122"/>
                <a:ea typeface="华文细黑" pitchFamily="2" charset="-122"/>
              </a:rPr>
              <a:t>按照现货价格以及相关费用核算的到期用于期</a:t>
            </a:r>
            <a:endParaRPr lang="en-US" altLang="zh-CN" sz="1800" dirty="0" smtClean="0">
              <a:latin typeface="宋体" charset="-122"/>
              <a:ea typeface="华文细黑" pitchFamily="2" charset="-122"/>
            </a:endParaRPr>
          </a:p>
          <a:p>
            <a:pPr eaLnBrk="1" hangingPunct="1">
              <a:buFontTx/>
              <a:buNone/>
            </a:pPr>
            <a:r>
              <a:rPr lang="zh-CN" altLang="en-US" sz="1800" dirty="0" smtClean="0">
                <a:latin typeface="宋体" charset="-122"/>
                <a:ea typeface="华文细黑" pitchFamily="2" charset="-122"/>
              </a:rPr>
              <a:t>货市场卖交割的成本核算价格。</a:t>
            </a:r>
            <a:endParaRPr lang="en-US" altLang="zh-CN" sz="1800" dirty="0" smtClean="0">
              <a:latin typeface="宋体" charset="-122"/>
              <a:ea typeface="华文细黑" pitchFamily="2" charset="-122"/>
            </a:endParaRPr>
          </a:p>
          <a:p>
            <a:pPr eaLnBrk="1" hangingPunct="1">
              <a:buFontTx/>
              <a:buNone/>
            </a:pPr>
            <a:endParaRPr lang="en-US" altLang="zh-CN" sz="1800" b="1" dirty="0" smtClean="0">
              <a:latin typeface="宋体" charset="-122"/>
              <a:ea typeface="华文细黑" pitchFamily="2" charset="-122"/>
            </a:endParaRPr>
          </a:p>
          <a:p>
            <a:pPr eaLnBrk="1" hangingPunct="1">
              <a:buFontTx/>
              <a:buNone/>
            </a:pPr>
            <a:r>
              <a:rPr lang="zh-CN" altLang="en-US" sz="1800" b="1" dirty="0" smtClean="0">
                <a:latin typeface="宋体" charset="-122"/>
                <a:ea typeface="华文细黑" pitchFamily="2" charset="-122"/>
              </a:rPr>
              <a:t>现货成本核算的期货理论价格包含：</a:t>
            </a:r>
            <a:endParaRPr lang="en-US" altLang="zh-CN" sz="1800" b="1" dirty="0" smtClean="0">
              <a:latin typeface="宋体" charset="-122"/>
              <a:ea typeface="华文细黑" pitchFamily="2" charset="-122"/>
            </a:endParaRPr>
          </a:p>
          <a:p>
            <a:pPr eaLnBrk="1" hangingPunct="1">
              <a:buFontTx/>
              <a:buNone/>
            </a:pPr>
            <a:r>
              <a:rPr lang="zh-CN" altLang="en-US" sz="1800" dirty="0" smtClean="0">
                <a:latin typeface="宋体" charset="-122"/>
                <a:ea typeface="华文细黑" pitchFamily="2" charset="-122"/>
              </a:rPr>
              <a:t>现货价格</a:t>
            </a:r>
            <a:endParaRPr lang="en-US" altLang="zh-CN" sz="1800" dirty="0" smtClean="0">
              <a:latin typeface="宋体" charset="-122"/>
              <a:ea typeface="华文细黑" pitchFamily="2" charset="-122"/>
            </a:endParaRPr>
          </a:p>
          <a:p>
            <a:pPr eaLnBrk="1" hangingPunct="1">
              <a:buFontTx/>
              <a:buNone/>
            </a:pPr>
            <a:r>
              <a:rPr lang="zh-CN" altLang="en-US" sz="1800" dirty="0" smtClean="0">
                <a:latin typeface="宋体" charset="-122"/>
                <a:ea typeface="华文细黑" pitchFamily="2" charset="-122"/>
              </a:rPr>
              <a:t>利息</a:t>
            </a:r>
            <a:endParaRPr lang="en-US" altLang="zh-CN" sz="1800" dirty="0" smtClean="0">
              <a:latin typeface="宋体" charset="-122"/>
              <a:ea typeface="华文细黑" pitchFamily="2" charset="-122"/>
            </a:endParaRPr>
          </a:p>
          <a:p>
            <a:pPr eaLnBrk="1" hangingPunct="1">
              <a:buFontTx/>
              <a:buNone/>
            </a:pPr>
            <a:r>
              <a:rPr lang="zh-CN" altLang="en-US" sz="1800" dirty="0" smtClean="0">
                <a:latin typeface="宋体" charset="-122"/>
                <a:ea typeface="华文细黑" pitchFamily="2" charset="-122"/>
              </a:rPr>
              <a:t>交易交割费用</a:t>
            </a:r>
            <a:endParaRPr lang="en-US" altLang="zh-CN" sz="1800" dirty="0" smtClean="0">
              <a:latin typeface="宋体" charset="-122"/>
              <a:ea typeface="华文细黑" pitchFamily="2" charset="-122"/>
            </a:endParaRPr>
          </a:p>
          <a:p>
            <a:pPr eaLnBrk="1" hangingPunct="1">
              <a:buFontTx/>
              <a:buNone/>
            </a:pPr>
            <a:r>
              <a:rPr lang="zh-CN" altLang="en-US" sz="1800" dirty="0" smtClean="0">
                <a:latin typeface="宋体" charset="-122"/>
                <a:ea typeface="华文细黑" pitchFamily="2" charset="-122"/>
              </a:rPr>
              <a:t>质量检验费</a:t>
            </a:r>
            <a:endParaRPr lang="en-US" altLang="zh-CN" sz="1800" dirty="0" smtClean="0">
              <a:latin typeface="宋体" charset="-122"/>
              <a:ea typeface="华文细黑" pitchFamily="2" charset="-122"/>
            </a:endParaRPr>
          </a:p>
          <a:p>
            <a:pPr eaLnBrk="1" hangingPunct="1">
              <a:buFontTx/>
              <a:buNone/>
            </a:pPr>
            <a:r>
              <a:rPr lang="zh-CN" altLang="en-US" sz="1800" dirty="0" smtClean="0">
                <a:latin typeface="宋体" charset="-122"/>
                <a:ea typeface="华文细黑" pitchFamily="2" charset="-122"/>
              </a:rPr>
              <a:t>放置在秦皇岛港的堆存费</a:t>
            </a:r>
            <a:endParaRPr lang="en-US" altLang="zh-CN" sz="1800" dirty="0" smtClean="0">
              <a:latin typeface="宋体" charset="-122"/>
              <a:ea typeface="华文细黑" pitchFamily="2" charset="-122"/>
            </a:endParaRPr>
          </a:p>
          <a:p>
            <a:pPr eaLnBrk="1" hangingPunct="1">
              <a:buFontTx/>
              <a:buNone/>
            </a:pPr>
            <a:endParaRPr lang="en-US" altLang="zh-CN" sz="1800" b="1" dirty="0" smtClean="0">
              <a:latin typeface="宋体" charset="-122"/>
              <a:ea typeface="华文细黑" pitchFamily="2" charset="-122"/>
            </a:endParaRPr>
          </a:p>
          <a:p>
            <a:pPr eaLnBrk="1" hangingPunct="1">
              <a:buFontTx/>
              <a:buNone/>
            </a:pPr>
            <a:r>
              <a:rPr lang="zh-CN" altLang="en-US" sz="1800" b="1" dirty="0" smtClean="0">
                <a:latin typeface="宋体" charset="-122"/>
                <a:ea typeface="华文细黑" pitchFamily="2" charset="-122"/>
              </a:rPr>
              <a:t>现货成本核算的期货理论价格与期货价格关系的交易机会分析：</a:t>
            </a:r>
            <a:endParaRPr lang="en-US" altLang="zh-CN" sz="1800" b="1" dirty="0" smtClean="0">
              <a:latin typeface="宋体" charset="-122"/>
              <a:ea typeface="华文细黑" pitchFamily="2" charset="-122"/>
            </a:endParaRPr>
          </a:p>
          <a:p>
            <a:pPr eaLnBrk="1" hangingPunct="1">
              <a:buFontTx/>
              <a:buNone/>
            </a:pPr>
            <a:r>
              <a:rPr lang="zh-CN" altLang="en-US" sz="1800" dirty="0" smtClean="0"/>
              <a:t>    </a:t>
            </a:r>
            <a:endParaRPr lang="en-US" altLang="zh-CN" sz="1800" dirty="0" smtClean="0"/>
          </a:p>
          <a:p>
            <a:pPr eaLnBrk="1" hangingPunct="1">
              <a:buFontTx/>
              <a:buNone/>
            </a:pPr>
            <a:endParaRPr lang="en-US" altLang="zh-CN" sz="1800" b="1" dirty="0" smtClean="0">
              <a:latin typeface="宋体" charset="-122"/>
              <a:ea typeface="华文细黑" pitchFamily="2" charset="-122"/>
            </a:endParaRPr>
          </a:p>
          <a:p>
            <a:pPr eaLnBrk="1" hangingPunct="1">
              <a:buFontTx/>
              <a:buNone/>
            </a:pPr>
            <a:endParaRPr lang="en-US" altLang="zh-CN" sz="1800" b="1" dirty="0" smtClean="0">
              <a:latin typeface="宋体" charset="-122"/>
              <a:ea typeface="华文细黑" pitchFamily="2" charset="-122"/>
            </a:endParaRPr>
          </a:p>
          <a:p>
            <a:pPr eaLnBrk="1" hangingPunct="1">
              <a:buFontTx/>
              <a:buNone/>
            </a:pPr>
            <a:endParaRPr lang="en-US" altLang="zh-CN" sz="1800" dirty="0" smtClean="0">
              <a:latin typeface="宋体" charset="-122"/>
              <a:ea typeface="华文细黑" pitchFamily="2" charset="-122"/>
            </a:endParaRPr>
          </a:p>
          <a:p>
            <a:pPr eaLnBrk="1" hangingPunct="1">
              <a:lnSpc>
                <a:spcPct val="200000"/>
              </a:lnSpc>
              <a:buFontTx/>
              <a:buNone/>
            </a:pPr>
            <a:endParaRPr lang="zh-CN" altLang="en-US" sz="1800" b="1" dirty="0" smtClean="0">
              <a:latin typeface="宋体" charset="-122"/>
              <a:ea typeface="华文细黑" pitchFamily="2" charset="-122"/>
            </a:endParaRPr>
          </a:p>
        </p:txBody>
      </p:sp>
      <p:sp>
        <p:nvSpPr>
          <p:cNvPr id="38915" name="标题 1"/>
          <p:cNvSpPr>
            <a:spLocks noGrp="1"/>
          </p:cNvSpPr>
          <p:nvPr>
            <p:ph type="title"/>
          </p:nvPr>
        </p:nvSpPr>
        <p:spPr>
          <a:xfrm>
            <a:off x="303213" y="266700"/>
            <a:ext cx="8229600" cy="785813"/>
          </a:xfrm>
        </p:spPr>
        <p:txBody>
          <a:bodyPr/>
          <a:lstStyle/>
          <a:p>
            <a:pPr algn="l" eaLnBrk="1" hangingPunct="1"/>
            <a:r>
              <a:rPr lang="zh-CN" altLang="en-US" sz="2400" dirty="0" smtClean="0">
                <a:solidFill>
                  <a:schemeClr val="tx1"/>
                </a:solidFill>
                <a:latin typeface="黑体" pitchFamily="2" charset="-122"/>
                <a:ea typeface="黑体" pitchFamily="2" charset="-122"/>
              </a:rPr>
              <a:t>二、</a:t>
            </a:r>
            <a:r>
              <a:rPr lang="zh-CN" altLang="en-US" sz="2400" dirty="0" smtClean="0">
                <a:latin typeface="黑体" pitchFamily="2" charset="-122"/>
                <a:ea typeface="黑体" pitchFamily="2" charset="-122"/>
              </a:rPr>
              <a:t>企业如何交割</a:t>
            </a:r>
            <a:r>
              <a:rPr lang="en-US" altLang="zh-CN" sz="2400" dirty="0" smtClean="0">
                <a:latin typeface="黑体" pitchFamily="2" charset="-122"/>
                <a:ea typeface="黑体" pitchFamily="2" charset="-122"/>
              </a:rPr>
              <a:t>—</a:t>
            </a:r>
            <a:r>
              <a:rPr lang="zh-CN" altLang="en-US" sz="2400" dirty="0" smtClean="0">
                <a:latin typeface="黑体" pitchFamily="2" charset="-122"/>
                <a:ea typeface="黑体" pitchFamily="2" charset="-122"/>
              </a:rPr>
              <a:t>企业交易机会分析</a:t>
            </a:r>
            <a:endParaRPr lang="zh-CN" altLang="en-US" sz="2400" dirty="0" smtClean="0">
              <a:solidFill>
                <a:schemeClr val="tx1"/>
              </a:solidFill>
              <a:latin typeface="黑体" pitchFamily="2" charset="-122"/>
              <a:ea typeface="黑体" pitchFamily="2" charset="-122"/>
            </a:endParaRPr>
          </a:p>
        </p:txBody>
      </p:sp>
      <p:graphicFrame>
        <p:nvGraphicFramePr>
          <p:cNvPr id="4" name="表格 3"/>
          <p:cNvGraphicFramePr>
            <a:graphicFrameLocks noGrp="1"/>
          </p:cNvGraphicFramePr>
          <p:nvPr/>
        </p:nvGraphicFramePr>
        <p:xfrm>
          <a:off x="500034" y="4786322"/>
          <a:ext cx="6429420" cy="1651000"/>
        </p:xfrm>
        <a:graphic>
          <a:graphicData uri="http://schemas.openxmlformats.org/drawingml/2006/table">
            <a:tbl>
              <a:tblPr firstRow="1" bandRow="1">
                <a:tableStyleId>{5C22544A-7EE6-4342-B048-85BDC9FD1C3A}</a:tableStyleId>
              </a:tblPr>
              <a:tblGrid>
                <a:gridCol w="4286280"/>
                <a:gridCol w="2143140"/>
              </a:tblGrid>
              <a:tr h="370840">
                <a:tc>
                  <a:txBody>
                    <a:bodyPr/>
                    <a:lstStyle/>
                    <a:p>
                      <a:pPr algn="ctr"/>
                      <a:r>
                        <a:rPr lang="zh-CN" altLang="en-US" dirty="0" smtClean="0"/>
                        <a:t>可能情况</a:t>
                      </a:r>
                      <a:endParaRPr lang="zh-CN" altLang="en-US" dirty="0"/>
                    </a:p>
                  </a:txBody>
                  <a:tcPr/>
                </a:tc>
                <a:tc>
                  <a:txBody>
                    <a:bodyPr/>
                    <a:lstStyle/>
                    <a:p>
                      <a:r>
                        <a:rPr lang="zh-CN" altLang="en-US" dirty="0" smtClean="0"/>
                        <a:t>操作方式</a:t>
                      </a:r>
                      <a:endParaRPr lang="zh-CN" altLang="en-US" dirty="0"/>
                    </a:p>
                  </a:txBody>
                  <a:tcPr/>
                </a:tc>
              </a:tr>
              <a:tr h="370840">
                <a:tc>
                  <a:txBody>
                    <a:bodyPr/>
                    <a:lstStyle/>
                    <a:p>
                      <a:r>
                        <a:rPr lang="zh-CN" altLang="en-US" sz="1800" dirty="0" smtClean="0"/>
                        <a:t>期货价格 </a:t>
                      </a:r>
                      <a:r>
                        <a:rPr lang="en-US" altLang="zh-CN" sz="1800" dirty="0" smtClean="0"/>
                        <a:t>&gt;</a:t>
                      </a:r>
                      <a:r>
                        <a:rPr lang="zh-CN" altLang="en-US" sz="1800" kern="1200" dirty="0" smtClean="0">
                          <a:solidFill>
                            <a:schemeClr val="dk1"/>
                          </a:solidFill>
                          <a:latin typeface="+mn-lt"/>
                          <a:ea typeface="+mn-ea"/>
                          <a:cs typeface="+mn-cs"/>
                        </a:rPr>
                        <a:t>现货成本核算的期货理论价格</a:t>
                      </a:r>
                      <a:endParaRPr lang="zh-CN" altLang="en-US" sz="18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dirty="0" smtClean="0"/>
                        <a:t>买现货卖期货</a:t>
                      </a:r>
                      <a:endParaRPr lang="en-US" altLang="zh-CN" sz="1800" dirty="0" smtClean="0"/>
                    </a:p>
                    <a:p>
                      <a:endParaRPr lang="zh-CN" altLang="en-US" dirty="0"/>
                    </a:p>
                  </a:txBody>
                  <a:tcPr/>
                </a:tc>
              </a:tr>
              <a:tr h="370840">
                <a:tc>
                  <a:txBody>
                    <a:bodyPr/>
                    <a:lstStyle/>
                    <a:p>
                      <a:r>
                        <a:rPr lang="zh-CN" altLang="en-US" sz="1800" dirty="0" smtClean="0"/>
                        <a:t>期货价格 </a:t>
                      </a:r>
                      <a:r>
                        <a:rPr lang="en-US" altLang="zh-CN" sz="1800" dirty="0" smtClean="0"/>
                        <a:t>&lt;</a:t>
                      </a:r>
                      <a:r>
                        <a:rPr lang="zh-CN" altLang="en-US" sz="1800" kern="1200" dirty="0" smtClean="0">
                          <a:solidFill>
                            <a:schemeClr val="dk1"/>
                          </a:solidFill>
                          <a:latin typeface="+mn-lt"/>
                          <a:ea typeface="+mn-ea"/>
                          <a:cs typeface="+mn-cs"/>
                        </a:rPr>
                        <a:t>现货成本核算的期货理论价格</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dirty="0" smtClean="0"/>
                        <a:t>买期货卖现货</a:t>
                      </a:r>
                      <a:endParaRPr lang="en-US" altLang="zh-CN" sz="1800" b="1" dirty="0" smtClean="0">
                        <a:latin typeface="宋体" charset="-122"/>
                        <a:ea typeface="华文细黑" pitchFamily="2" charset="-122"/>
                      </a:endParaRPr>
                    </a:p>
                    <a:p>
                      <a:endParaRPr lang="zh-CN" altLang="en-US" dirty="0"/>
                    </a:p>
                  </a:txBody>
                  <a:tcPr/>
                </a:tc>
              </a:tr>
            </a:tbl>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内容占位符 2"/>
          <p:cNvSpPr>
            <a:spLocks noGrp="1"/>
          </p:cNvSpPr>
          <p:nvPr>
            <p:ph idx="1"/>
          </p:nvPr>
        </p:nvSpPr>
        <p:spPr>
          <a:xfrm>
            <a:off x="395288" y="1125538"/>
            <a:ext cx="8248678" cy="4589478"/>
          </a:xfrm>
        </p:spPr>
        <p:txBody>
          <a:bodyPr/>
          <a:lstStyle/>
          <a:p>
            <a:pPr eaLnBrk="1" hangingPunct="1">
              <a:lnSpc>
                <a:spcPct val="150000"/>
              </a:lnSpc>
              <a:buFontTx/>
              <a:buNone/>
            </a:pPr>
            <a:r>
              <a:rPr lang="zh-CN" altLang="en-US" sz="1800" b="1" dirty="0" smtClean="0">
                <a:latin typeface="宋体" charset="-122"/>
                <a:ea typeface="华文细黑" pitchFamily="2" charset="-122"/>
              </a:rPr>
              <a:t>接上例子：</a:t>
            </a:r>
            <a:endParaRPr lang="en-US" altLang="zh-CN" sz="1800" b="1" dirty="0" smtClean="0">
              <a:latin typeface="宋体" charset="-122"/>
              <a:ea typeface="华文细黑" pitchFamily="2" charset="-122"/>
            </a:endParaRPr>
          </a:p>
          <a:p>
            <a:pPr eaLnBrk="1" hangingPunct="1">
              <a:lnSpc>
                <a:spcPct val="150000"/>
              </a:lnSpc>
              <a:buFontTx/>
              <a:buNone/>
            </a:pPr>
            <a:r>
              <a:rPr lang="zh-CN" altLang="en-US" sz="1800" b="1" dirty="0" smtClean="0">
                <a:latin typeface="宋体" charset="-122"/>
                <a:ea typeface="华文细黑" pitchFamily="2" charset="-122"/>
              </a:rPr>
              <a:t>现货成本核算的期货</a:t>
            </a:r>
            <a:r>
              <a:rPr lang="en-US" altLang="zh-CN" sz="1800" b="1" dirty="0" smtClean="0">
                <a:latin typeface="宋体" charset="-122"/>
                <a:ea typeface="华文细黑" pitchFamily="2" charset="-122"/>
              </a:rPr>
              <a:t>1401</a:t>
            </a:r>
            <a:r>
              <a:rPr lang="zh-CN" altLang="en-US" sz="1800" b="1" dirty="0" smtClean="0">
                <a:latin typeface="宋体" charset="-122"/>
                <a:ea typeface="华文细黑" pitchFamily="2" charset="-122"/>
              </a:rPr>
              <a:t>理论价格为：</a:t>
            </a:r>
            <a:endParaRPr lang="en-US" altLang="zh-CN" sz="1800" b="1" dirty="0" smtClean="0">
              <a:latin typeface="宋体" charset="-122"/>
              <a:ea typeface="华文细黑" pitchFamily="2" charset="-122"/>
            </a:endParaRPr>
          </a:p>
          <a:p>
            <a:pPr eaLnBrk="1" hangingPunct="1">
              <a:lnSpc>
                <a:spcPct val="150000"/>
              </a:lnSpc>
              <a:buFontTx/>
              <a:buNone/>
            </a:pPr>
            <a:r>
              <a:rPr lang="zh-CN" altLang="en-US" sz="1800" dirty="0" smtClean="0">
                <a:latin typeface="宋体" charset="-122"/>
                <a:ea typeface="华文细黑" pitchFamily="2" charset="-122"/>
              </a:rPr>
              <a:t>   当前现货价格</a:t>
            </a:r>
            <a:r>
              <a:rPr lang="en-US" altLang="zh-CN" sz="1800" dirty="0" smtClean="0">
                <a:latin typeface="宋体" charset="-122"/>
                <a:ea typeface="华文细黑" pitchFamily="2" charset="-122"/>
              </a:rPr>
              <a:t>+</a:t>
            </a:r>
            <a:r>
              <a:rPr lang="zh-CN" altLang="en-US" sz="1800" dirty="0" smtClean="0">
                <a:latin typeface="宋体" charset="-122"/>
                <a:ea typeface="华文细黑" pitchFamily="2" charset="-122"/>
              </a:rPr>
              <a:t>资金利息</a:t>
            </a:r>
            <a:r>
              <a:rPr lang="en-US" altLang="zh-CN" sz="1800" dirty="0" smtClean="0">
                <a:latin typeface="宋体" charset="-122"/>
                <a:ea typeface="华文细黑" pitchFamily="2" charset="-122"/>
              </a:rPr>
              <a:t>+</a:t>
            </a:r>
            <a:r>
              <a:rPr lang="zh-CN" altLang="en-US" sz="1800" dirty="0" smtClean="0">
                <a:latin typeface="宋体" charset="-122"/>
                <a:ea typeface="华文细黑" pitchFamily="2" charset="-122"/>
              </a:rPr>
              <a:t>交易费用</a:t>
            </a:r>
            <a:r>
              <a:rPr lang="en-US" altLang="zh-CN" sz="1800" dirty="0" smtClean="0">
                <a:latin typeface="宋体" charset="-122"/>
                <a:ea typeface="华文细黑" pitchFamily="2" charset="-122"/>
              </a:rPr>
              <a:t>+</a:t>
            </a:r>
            <a:r>
              <a:rPr lang="zh-CN" altLang="en-US" sz="1800" dirty="0" smtClean="0">
                <a:latin typeface="宋体" charset="-122"/>
                <a:ea typeface="华文细黑" pitchFamily="2" charset="-122"/>
              </a:rPr>
              <a:t>交割费用</a:t>
            </a:r>
            <a:r>
              <a:rPr lang="en-US" altLang="zh-CN" sz="1800" dirty="0" smtClean="0">
                <a:latin typeface="宋体" charset="-122"/>
                <a:ea typeface="华文细黑" pitchFamily="2" charset="-122"/>
              </a:rPr>
              <a:t>+</a:t>
            </a:r>
            <a:r>
              <a:rPr lang="zh-CN" altLang="en-US" sz="1800" dirty="0" smtClean="0">
                <a:latin typeface="宋体" charset="-122"/>
                <a:ea typeface="华文细黑" pitchFamily="2" charset="-122"/>
              </a:rPr>
              <a:t>质量检验费</a:t>
            </a:r>
            <a:r>
              <a:rPr lang="en-US" altLang="zh-CN" sz="1800" dirty="0" smtClean="0">
                <a:latin typeface="宋体" charset="-122"/>
                <a:ea typeface="华文细黑" pitchFamily="2" charset="-122"/>
              </a:rPr>
              <a:t>+</a:t>
            </a:r>
          </a:p>
          <a:p>
            <a:pPr eaLnBrk="1" hangingPunct="1">
              <a:lnSpc>
                <a:spcPct val="150000"/>
              </a:lnSpc>
              <a:buFontTx/>
              <a:buNone/>
            </a:pPr>
            <a:r>
              <a:rPr lang="zh-CN" altLang="en-US" sz="1800" dirty="0" smtClean="0">
                <a:latin typeface="宋体" charset="-122"/>
                <a:ea typeface="华文细黑" pitchFamily="2" charset="-122"/>
              </a:rPr>
              <a:t>放置在秦皇岛港的堆存费</a:t>
            </a:r>
            <a:endParaRPr lang="en-US" altLang="zh-CN" sz="1800" dirty="0" smtClean="0">
              <a:latin typeface="宋体" charset="-122"/>
              <a:ea typeface="华文细黑" pitchFamily="2" charset="-122"/>
            </a:endParaRPr>
          </a:p>
          <a:p>
            <a:pPr eaLnBrk="1" hangingPunct="1">
              <a:lnSpc>
                <a:spcPct val="150000"/>
              </a:lnSpc>
              <a:buFontTx/>
              <a:buNone/>
            </a:pPr>
            <a:r>
              <a:rPr lang="zh-CN" altLang="en-US" sz="1800" dirty="0" smtClean="0">
                <a:latin typeface="宋体" charset="-122"/>
                <a:ea typeface="华文细黑" pitchFamily="2" charset="-122"/>
              </a:rPr>
              <a:t>   </a:t>
            </a:r>
            <a:r>
              <a:rPr lang="en-US" altLang="zh-CN" sz="1800" dirty="0" smtClean="0">
                <a:latin typeface="宋体" charset="-122"/>
                <a:ea typeface="华文细黑" pitchFamily="2" charset="-122"/>
              </a:rPr>
              <a:t>=540+1.76+2+0.08+0.9+15.4=560.14</a:t>
            </a:r>
            <a:r>
              <a:rPr lang="zh-CN" altLang="en-US" sz="1800" dirty="0" smtClean="0">
                <a:latin typeface="宋体" charset="-122"/>
                <a:ea typeface="华文细黑" pitchFamily="2" charset="-122"/>
              </a:rPr>
              <a:t>（元）</a:t>
            </a:r>
            <a:endParaRPr lang="en-US" altLang="zh-CN" sz="1800" dirty="0" smtClean="0">
              <a:latin typeface="宋体" charset="-122"/>
              <a:ea typeface="华文细黑" pitchFamily="2" charset="-122"/>
            </a:endParaRPr>
          </a:p>
          <a:p>
            <a:pPr eaLnBrk="1" hangingPunct="1">
              <a:lnSpc>
                <a:spcPct val="150000"/>
              </a:lnSpc>
              <a:buFontTx/>
              <a:buNone/>
            </a:pPr>
            <a:endParaRPr lang="en-US" altLang="zh-CN" sz="1800" b="1" dirty="0" smtClean="0">
              <a:latin typeface="宋体" charset="-122"/>
              <a:ea typeface="华文细黑" pitchFamily="2" charset="-122"/>
            </a:endParaRPr>
          </a:p>
          <a:p>
            <a:pPr eaLnBrk="1" hangingPunct="1">
              <a:lnSpc>
                <a:spcPct val="150000"/>
              </a:lnSpc>
              <a:buFontTx/>
              <a:buNone/>
            </a:pPr>
            <a:r>
              <a:rPr lang="zh-CN" altLang="en-US" sz="1800" b="1" dirty="0" smtClean="0">
                <a:latin typeface="宋体" charset="-122"/>
                <a:ea typeface="华文细黑" pitchFamily="2" charset="-122"/>
              </a:rPr>
              <a:t>期货主力合约</a:t>
            </a:r>
            <a:r>
              <a:rPr lang="en-US" altLang="zh-CN" sz="1800" b="1" dirty="0" smtClean="0">
                <a:latin typeface="宋体" charset="-122"/>
                <a:ea typeface="华文细黑" pitchFamily="2" charset="-122"/>
              </a:rPr>
              <a:t>1401</a:t>
            </a:r>
            <a:r>
              <a:rPr lang="zh-CN" altLang="en-US" sz="1800" b="1" dirty="0" smtClean="0">
                <a:latin typeface="宋体" charset="-122"/>
                <a:ea typeface="华文细黑" pitchFamily="2" charset="-122"/>
              </a:rPr>
              <a:t>收盘价为</a:t>
            </a:r>
            <a:r>
              <a:rPr lang="en-US" altLang="zh-CN" sz="1800" b="1" dirty="0" smtClean="0">
                <a:latin typeface="宋体" charset="-122"/>
                <a:ea typeface="华文细黑" pitchFamily="2" charset="-122"/>
              </a:rPr>
              <a:t>555.0</a:t>
            </a:r>
            <a:r>
              <a:rPr lang="zh-CN" altLang="en-US" sz="1800" b="1" dirty="0" smtClean="0">
                <a:latin typeface="宋体" charset="-122"/>
                <a:ea typeface="华文细黑" pitchFamily="2" charset="-122"/>
              </a:rPr>
              <a:t>元</a:t>
            </a:r>
            <a:r>
              <a:rPr lang="en-US" altLang="zh-CN" sz="1800" b="1" dirty="0" smtClean="0">
                <a:latin typeface="宋体" charset="-122"/>
                <a:ea typeface="华文细黑" pitchFamily="2" charset="-122"/>
              </a:rPr>
              <a:t>/</a:t>
            </a:r>
            <a:r>
              <a:rPr lang="zh-CN" altLang="en-US" sz="1800" b="1" dirty="0" smtClean="0">
                <a:latin typeface="宋体" charset="-122"/>
                <a:ea typeface="华文细黑" pitchFamily="2" charset="-122"/>
              </a:rPr>
              <a:t>吨</a:t>
            </a:r>
            <a:endParaRPr lang="en-US" altLang="zh-CN" sz="1800" b="1" dirty="0" smtClean="0">
              <a:latin typeface="宋体" charset="-122"/>
              <a:ea typeface="华文细黑" pitchFamily="2" charset="-122"/>
            </a:endParaRPr>
          </a:p>
          <a:p>
            <a:pPr eaLnBrk="1" hangingPunct="1">
              <a:lnSpc>
                <a:spcPct val="150000"/>
              </a:lnSpc>
              <a:buFontTx/>
              <a:buNone/>
            </a:pPr>
            <a:endParaRPr lang="en-US" altLang="zh-CN" sz="1800" b="1" dirty="0" smtClean="0">
              <a:latin typeface="宋体" charset="-122"/>
              <a:ea typeface="华文细黑" pitchFamily="2" charset="-122"/>
            </a:endParaRPr>
          </a:p>
          <a:p>
            <a:pPr eaLnBrk="1" hangingPunct="1">
              <a:lnSpc>
                <a:spcPct val="150000"/>
              </a:lnSpc>
              <a:buNone/>
            </a:pPr>
            <a:r>
              <a:rPr lang="zh-CN" altLang="en-US" sz="1800" b="1" dirty="0" smtClean="0">
                <a:solidFill>
                  <a:srgbClr val="FF0000"/>
                </a:solidFill>
                <a:latin typeface="宋体" charset="-122"/>
                <a:ea typeface="华文细黑" pitchFamily="2" charset="-122"/>
              </a:rPr>
              <a:t>分析：期货价格 </a:t>
            </a:r>
            <a:r>
              <a:rPr lang="en-US" altLang="zh-CN" sz="1800" b="1" dirty="0" smtClean="0">
                <a:solidFill>
                  <a:srgbClr val="FF0000"/>
                </a:solidFill>
                <a:latin typeface="宋体" charset="-122"/>
                <a:ea typeface="华文细黑" pitchFamily="2" charset="-122"/>
              </a:rPr>
              <a:t>&lt;</a:t>
            </a:r>
            <a:r>
              <a:rPr lang="zh-CN" altLang="en-US" sz="1800" b="1" dirty="0" smtClean="0">
                <a:solidFill>
                  <a:srgbClr val="FF0000"/>
                </a:solidFill>
                <a:latin typeface="宋体" charset="-122"/>
                <a:ea typeface="华文细黑" pitchFamily="2" charset="-122"/>
              </a:rPr>
              <a:t>现货成本核算的期货理论价格，故买期货进行交割较为划算。</a:t>
            </a:r>
            <a:endParaRPr lang="en-US" altLang="zh-CN" sz="1800" b="1" dirty="0" smtClean="0">
              <a:solidFill>
                <a:srgbClr val="FF0000"/>
              </a:solidFill>
              <a:latin typeface="宋体" charset="-122"/>
              <a:ea typeface="华文细黑" pitchFamily="2" charset="-122"/>
            </a:endParaRPr>
          </a:p>
          <a:p>
            <a:pPr eaLnBrk="1" hangingPunct="1">
              <a:lnSpc>
                <a:spcPct val="150000"/>
              </a:lnSpc>
              <a:buFontTx/>
              <a:buNone/>
            </a:pPr>
            <a:endParaRPr lang="en-US" altLang="zh-CN" sz="1800" b="1" dirty="0" smtClean="0">
              <a:latin typeface="宋体" charset="-122"/>
              <a:ea typeface="华文细黑" pitchFamily="2" charset="-122"/>
            </a:endParaRPr>
          </a:p>
          <a:p>
            <a:pPr eaLnBrk="1" hangingPunct="1">
              <a:lnSpc>
                <a:spcPct val="150000"/>
              </a:lnSpc>
              <a:buFontTx/>
              <a:buNone/>
            </a:pPr>
            <a:endParaRPr lang="en-US" altLang="zh-CN" sz="1800" b="1" dirty="0" smtClean="0">
              <a:latin typeface="宋体" charset="-122"/>
              <a:ea typeface="华文细黑" pitchFamily="2" charset="-122"/>
            </a:endParaRPr>
          </a:p>
          <a:p>
            <a:pPr eaLnBrk="1" hangingPunct="1">
              <a:lnSpc>
                <a:spcPct val="150000"/>
              </a:lnSpc>
              <a:buFontTx/>
              <a:buNone/>
            </a:pPr>
            <a:endParaRPr lang="en-US" altLang="zh-CN" sz="1800" b="1" dirty="0" smtClean="0">
              <a:latin typeface="宋体" charset="-122"/>
              <a:ea typeface="华文细黑" pitchFamily="2" charset="-122"/>
            </a:endParaRPr>
          </a:p>
          <a:p>
            <a:pPr eaLnBrk="1" hangingPunct="1">
              <a:lnSpc>
                <a:spcPct val="200000"/>
              </a:lnSpc>
              <a:buFontTx/>
              <a:buNone/>
            </a:pPr>
            <a:endParaRPr lang="en-US" altLang="zh-CN" sz="1800" b="1" dirty="0" smtClean="0">
              <a:latin typeface="宋体" charset="-122"/>
              <a:ea typeface="华文细黑" pitchFamily="2" charset="-122"/>
            </a:endParaRPr>
          </a:p>
          <a:p>
            <a:pPr eaLnBrk="1" hangingPunct="1">
              <a:lnSpc>
                <a:spcPct val="200000"/>
              </a:lnSpc>
              <a:buFontTx/>
              <a:buNone/>
            </a:pPr>
            <a:endParaRPr lang="zh-CN" altLang="en-US" sz="1800" b="1" dirty="0" smtClean="0">
              <a:latin typeface="宋体" charset="-122"/>
              <a:ea typeface="华文细黑" pitchFamily="2" charset="-122"/>
            </a:endParaRPr>
          </a:p>
        </p:txBody>
      </p:sp>
      <p:sp>
        <p:nvSpPr>
          <p:cNvPr id="38915" name="标题 1"/>
          <p:cNvSpPr>
            <a:spLocks noGrp="1"/>
          </p:cNvSpPr>
          <p:nvPr>
            <p:ph type="title"/>
          </p:nvPr>
        </p:nvSpPr>
        <p:spPr>
          <a:xfrm>
            <a:off x="303213" y="266700"/>
            <a:ext cx="8229600" cy="785813"/>
          </a:xfrm>
        </p:spPr>
        <p:txBody>
          <a:bodyPr/>
          <a:lstStyle/>
          <a:p>
            <a:pPr algn="l" eaLnBrk="1" hangingPunct="1"/>
            <a:r>
              <a:rPr lang="zh-CN" altLang="en-US" sz="2400" dirty="0" smtClean="0">
                <a:solidFill>
                  <a:schemeClr val="tx1"/>
                </a:solidFill>
                <a:latin typeface="黑体" pitchFamily="2" charset="-122"/>
                <a:ea typeface="黑体" pitchFamily="2" charset="-122"/>
              </a:rPr>
              <a:t>二、</a:t>
            </a:r>
            <a:r>
              <a:rPr lang="zh-CN" altLang="en-US" sz="2400" dirty="0" smtClean="0">
                <a:latin typeface="黑体" pitchFamily="2" charset="-122"/>
                <a:ea typeface="黑体" pitchFamily="2" charset="-122"/>
              </a:rPr>
              <a:t>企业如何交割</a:t>
            </a:r>
            <a:r>
              <a:rPr lang="en-US" altLang="zh-CN" sz="2400" dirty="0" smtClean="0">
                <a:latin typeface="黑体" pitchFamily="2" charset="-122"/>
                <a:ea typeface="黑体" pitchFamily="2" charset="-122"/>
              </a:rPr>
              <a:t>—</a:t>
            </a:r>
            <a:r>
              <a:rPr lang="zh-CN" altLang="en-US" sz="2400" dirty="0" smtClean="0">
                <a:latin typeface="黑体" pitchFamily="2" charset="-122"/>
                <a:ea typeface="黑体" pitchFamily="2" charset="-122"/>
              </a:rPr>
              <a:t>企业交易机会分析</a:t>
            </a:r>
            <a:endParaRPr lang="zh-CN" altLang="en-US" sz="2400" dirty="0" smtClean="0">
              <a:solidFill>
                <a:schemeClr val="tx1"/>
              </a:solidFill>
              <a:latin typeface="黑体" pitchFamily="2" charset="-122"/>
              <a:ea typeface="黑体" pitchFamily="2" charset="-122"/>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noGrp="1"/>
          </p:cNvSpPr>
          <p:nvPr>
            <p:ph idx="1"/>
          </p:nvPr>
        </p:nvSpPr>
        <p:spPr bwMode="auto">
          <a:xfrm>
            <a:off x="357158" y="857232"/>
            <a:ext cx="8229600" cy="4525963"/>
          </a:xfrm>
          <a:prstGeom prst="rect">
            <a:avLst/>
          </a:prstGeom>
          <a:noFill/>
          <a:ln w="9525">
            <a:noFill/>
            <a:miter lim="800000"/>
            <a:headEnd/>
            <a:tailEnd/>
          </a:ln>
        </p:spPr>
        <p:txBody>
          <a:bodyPr anchor="ctr"/>
          <a:lstStyle/>
          <a:p>
            <a:pPr algn="ctr">
              <a:buNone/>
            </a:pPr>
            <a:r>
              <a:rPr lang="zh-CN" altLang="en-US" sz="4400" b="1" dirty="0" smtClean="0">
                <a:latin typeface="黑体" pitchFamily="2" charset="-122"/>
                <a:ea typeface="黑体" pitchFamily="2" charset="-122"/>
              </a:rPr>
              <a:t>三、期转现操作</a:t>
            </a:r>
            <a:endParaRPr lang="zh-CN" altLang="en-US" sz="4400" b="1" dirty="0">
              <a:latin typeface="黑体" pitchFamily="2" charset="-122"/>
              <a:ea typeface="黑体"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内容占位符 2"/>
          <p:cNvSpPr>
            <a:spLocks noGrp="1"/>
          </p:cNvSpPr>
          <p:nvPr>
            <p:ph idx="1"/>
          </p:nvPr>
        </p:nvSpPr>
        <p:spPr>
          <a:xfrm>
            <a:off x="285720" y="1357298"/>
            <a:ext cx="6767512" cy="4525962"/>
          </a:xfrm>
        </p:spPr>
        <p:txBody>
          <a:bodyPr/>
          <a:lstStyle/>
          <a:p>
            <a:pPr eaLnBrk="1" hangingPunct="1">
              <a:lnSpc>
                <a:spcPct val="180000"/>
              </a:lnSpc>
              <a:buFontTx/>
              <a:buNone/>
            </a:pPr>
            <a:r>
              <a:rPr lang="zh-CN" altLang="en-US" sz="2200" dirty="0" smtClean="0">
                <a:latin typeface="宋体" charset="-122"/>
                <a:ea typeface="华文细黑" pitchFamily="2" charset="-122"/>
              </a:rPr>
              <a:t>      达成期转现的双方共同想交易所提出申请，获得交易所批准后，分别将各自持仓按双方达成的平仓价格由交易所代为平仓（现货的 买方在期货市场应当持有多头部位，现货的卖方在期货市场应当持有空头部位）。同时双方按达成的现货买卖协议进行与期货合约标的物种类相同、数量相当的现货交换。</a:t>
            </a:r>
          </a:p>
        </p:txBody>
      </p:sp>
      <p:sp>
        <p:nvSpPr>
          <p:cNvPr id="47106" name="标题 1"/>
          <p:cNvSpPr txBox="1">
            <a:spLocks/>
          </p:cNvSpPr>
          <p:nvPr/>
        </p:nvSpPr>
        <p:spPr bwMode="auto">
          <a:xfrm>
            <a:off x="303213" y="266700"/>
            <a:ext cx="8229600" cy="785813"/>
          </a:xfrm>
          <a:prstGeom prst="rect">
            <a:avLst/>
          </a:prstGeom>
          <a:noFill/>
          <a:ln w="9525">
            <a:noFill/>
            <a:miter lim="800000"/>
            <a:headEnd/>
            <a:tailEnd/>
          </a:ln>
        </p:spPr>
        <p:txBody>
          <a:bodyPr anchor="ctr"/>
          <a:lstStyle/>
          <a:p>
            <a:r>
              <a:rPr lang="zh-CN" altLang="en-US" sz="2400" dirty="0" smtClean="0">
                <a:latin typeface="黑体" pitchFamily="2" charset="-122"/>
                <a:ea typeface="黑体" pitchFamily="2" charset="-122"/>
              </a:rPr>
              <a:t>三、期货</a:t>
            </a:r>
            <a:r>
              <a:rPr lang="zh-CN" altLang="en-US" sz="2400" dirty="0">
                <a:latin typeface="黑体" pitchFamily="2" charset="-122"/>
                <a:ea typeface="黑体" pitchFamily="2" charset="-122"/>
              </a:rPr>
              <a:t>转现货</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500306"/>
            <a:ext cx="8429684" cy="328614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2000" dirty="0" smtClean="0">
                <a:latin typeface="华文细黑" pitchFamily="2" charset="-122"/>
                <a:ea typeface="华文细黑" pitchFamily="2" charset="-122"/>
              </a:rPr>
              <a:t>措施</a:t>
            </a:r>
            <a:r>
              <a:rPr lang="en-US" altLang="zh-CN" sz="2000" dirty="0" smtClean="0">
                <a:latin typeface="华文细黑" pitchFamily="2" charset="-122"/>
                <a:ea typeface="华文细黑" pitchFamily="2" charset="-122"/>
              </a:rPr>
              <a:t>1</a:t>
            </a:r>
            <a:r>
              <a:rPr lang="zh-CN" altLang="en-US" sz="2000" dirty="0" smtClean="0">
                <a:latin typeface="华文细黑" pitchFamily="2" charset="-122"/>
                <a:ea typeface="华文细黑" pitchFamily="2" charset="-122"/>
              </a:rPr>
              <a:t>：</a:t>
            </a:r>
            <a:endParaRPr lang="en-US" altLang="zh-CN" sz="2000" dirty="0" smtClean="0">
              <a:latin typeface="华文细黑" pitchFamily="2" charset="-122"/>
              <a:ea typeface="华文细黑" pitchFamily="2" charset="-122"/>
            </a:endParaRPr>
          </a:p>
          <a:p>
            <a:pPr>
              <a:buFont typeface="Arial" pitchFamily="34" charset="0"/>
              <a:buChar char="•"/>
            </a:pPr>
            <a:r>
              <a:rPr lang="zh-CN" altLang="en-US" sz="2000" dirty="0" smtClean="0">
                <a:latin typeface="华文细黑" pitchFamily="2" charset="-122"/>
                <a:ea typeface="华文细黑" pitchFamily="2" charset="-122"/>
              </a:rPr>
              <a:t>货物在搬运和堆放中造成一定损耗（重量减少、发热量降低），使提前采购并没有为企业降低成本。</a:t>
            </a:r>
            <a:endParaRPr lang="en-US" altLang="zh-CN" sz="2000" dirty="0" smtClean="0">
              <a:latin typeface="华文细黑" pitchFamily="2" charset="-122"/>
              <a:ea typeface="华文细黑" pitchFamily="2" charset="-122"/>
            </a:endParaRPr>
          </a:p>
          <a:p>
            <a:pPr>
              <a:buFont typeface="Arial" pitchFamily="34" charset="0"/>
              <a:buChar char="•"/>
            </a:pPr>
            <a:r>
              <a:rPr lang="zh-CN" altLang="en-US" sz="2000" dirty="0" smtClean="0">
                <a:latin typeface="华文细黑" pitchFamily="2" charset="-122"/>
                <a:ea typeface="华文细黑" pitchFamily="2" charset="-122"/>
              </a:rPr>
              <a:t>占用了大量的仓库空间，对后续仓库的物流带来很大不便。</a:t>
            </a:r>
            <a:endParaRPr lang="en-US" altLang="zh-CN" sz="2000" dirty="0" smtClean="0">
              <a:latin typeface="华文细黑" pitchFamily="2" charset="-122"/>
              <a:ea typeface="华文细黑" pitchFamily="2" charset="-122"/>
            </a:endParaRPr>
          </a:p>
          <a:p>
            <a:pPr>
              <a:buFont typeface="Arial" pitchFamily="34" charset="0"/>
              <a:buChar char="•"/>
            </a:pPr>
            <a:r>
              <a:rPr lang="zh-CN" altLang="en-US" sz="2000" dirty="0" smtClean="0">
                <a:latin typeface="华文细黑" pitchFamily="2" charset="-122"/>
                <a:ea typeface="华文细黑" pitchFamily="2" charset="-122"/>
              </a:rPr>
              <a:t>占用大量的现金，资金周转率变慢，无形中增加了企业的财务风险。</a:t>
            </a:r>
            <a:endParaRPr lang="en-US" altLang="zh-CN" sz="2000" dirty="0" smtClean="0">
              <a:latin typeface="华文细黑" pitchFamily="2" charset="-122"/>
              <a:ea typeface="华文细黑" pitchFamily="2" charset="-122"/>
            </a:endParaRPr>
          </a:p>
          <a:p>
            <a:endParaRPr lang="en-US" altLang="zh-CN" sz="2000" dirty="0" smtClean="0">
              <a:latin typeface="华文细黑" pitchFamily="2" charset="-122"/>
              <a:ea typeface="华文细黑" pitchFamily="2" charset="-122"/>
            </a:endParaRPr>
          </a:p>
          <a:p>
            <a:r>
              <a:rPr lang="zh-CN" altLang="en-US" sz="2000" dirty="0" smtClean="0">
                <a:latin typeface="华文细黑" pitchFamily="2" charset="-122"/>
                <a:ea typeface="华文细黑" pitchFamily="2" charset="-122"/>
              </a:rPr>
              <a:t>措施</a:t>
            </a:r>
            <a:r>
              <a:rPr lang="en-US" altLang="zh-CN" sz="2000" dirty="0" smtClean="0">
                <a:latin typeface="华文细黑" pitchFamily="2" charset="-122"/>
                <a:ea typeface="华文细黑" pitchFamily="2" charset="-122"/>
              </a:rPr>
              <a:t>2</a:t>
            </a:r>
            <a:r>
              <a:rPr lang="zh-CN" altLang="en-US" sz="2000" dirty="0" smtClean="0">
                <a:latin typeface="华文细黑" pitchFamily="2" charset="-122"/>
                <a:ea typeface="华文细黑" pitchFamily="2" charset="-122"/>
              </a:rPr>
              <a:t>：</a:t>
            </a:r>
            <a:endParaRPr lang="en-US" altLang="zh-CN" sz="2000" dirty="0" smtClean="0">
              <a:latin typeface="华文细黑" pitchFamily="2" charset="-122"/>
              <a:ea typeface="华文细黑" pitchFamily="2" charset="-122"/>
            </a:endParaRPr>
          </a:p>
          <a:p>
            <a:pPr>
              <a:buFont typeface="Arial" pitchFamily="34" charset="0"/>
              <a:buChar char="•"/>
            </a:pPr>
            <a:r>
              <a:rPr lang="zh-CN" altLang="en-US" sz="2000" dirty="0" smtClean="0">
                <a:latin typeface="华文细黑" pitchFamily="2" charset="-122"/>
                <a:ea typeface="华文细黑" pitchFamily="2" charset="-122"/>
              </a:rPr>
              <a:t>根据需要卖出平仓或进入实物交割，保证了动力煤的质量标准。</a:t>
            </a:r>
            <a:endParaRPr lang="en-US" altLang="zh-CN" sz="2000" dirty="0" smtClean="0">
              <a:latin typeface="华文细黑" pitchFamily="2" charset="-122"/>
              <a:ea typeface="华文细黑" pitchFamily="2" charset="-122"/>
            </a:endParaRPr>
          </a:p>
          <a:p>
            <a:pPr>
              <a:buFont typeface="Arial" pitchFamily="34" charset="0"/>
              <a:buChar char="•"/>
            </a:pPr>
            <a:r>
              <a:rPr lang="zh-CN" altLang="en-US" sz="2000" dirty="0">
                <a:latin typeface="华文细黑" pitchFamily="2" charset="-122"/>
                <a:ea typeface="华文细黑" pitchFamily="2" charset="-122"/>
              </a:rPr>
              <a:t>节约</a:t>
            </a:r>
            <a:r>
              <a:rPr lang="zh-CN" altLang="en-US" sz="2000" dirty="0" smtClean="0">
                <a:latin typeface="华文细黑" pitchFamily="2" charset="-122"/>
                <a:ea typeface="华文细黑" pitchFamily="2" charset="-122"/>
              </a:rPr>
              <a:t>了仓储中的人力成本、管理费用等。</a:t>
            </a:r>
            <a:endParaRPr lang="en-US" altLang="zh-CN" sz="2000" dirty="0" smtClean="0">
              <a:latin typeface="华文细黑" pitchFamily="2" charset="-122"/>
              <a:ea typeface="华文细黑" pitchFamily="2" charset="-122"/>
            </a:endParaRPr>
          </a:p>
          <a:p>
            <a:pPr>
              <a:buFont typeface="Arial" pitchFamily="34" charset="0"/>
              <a:buChar char="•"/>
            </a:pPr>
            <a:r>
              <a:rPr lang="zh-CN" altLang="en-US" sz="2000" dirty="0" smtClean="0">
                <a:latin typeface="华文细黑" pitchFamily="2" charset="-122"/>
                <a:ea typeface="华文细黑" pitchFamily="2" charset="-122"/>
              </a:rPr>
              <a:t>提高资金周转率，降低增加库存的机会成本。</a:t>
            </a:r>
            <a:endParaRPr lang="zh-CN" altLang="en-US" sz="2000" dirty="0">
              <a:latin typeface="华文细黑" pitchFamily="2" charset="-122"/>
              <a:ea typeface="华文细黑" pitchFamily="2" charset="-122"/>
            </a:endParaRPr>
          </a:p>
        </p:txBody>
      </p:sp>
      <p:sp>
        <p:nvSpPr>
          <p:cNvPr id="3" name="矩形 2"/>
          <p:cNvSpPr/>
          <p:nvPr/>
        </p:nvSpPr>
        <p:spPr>
          <a:xfrm>
            <a:off x="214282" y="1428736"/>
            <a:ext cx="7461271" cy="707886"/>
          </a:xfrm>
          <a:prstGeom prst="rect">
            <a:avLst/>
          </a:prstGeom>
        </p:spPr>
        <p:txBody>
          <a:bodyPr wrap="square">
            <a:spAutoFit/>
          </a:bodyPr>
          <a:lstStyle/>
          <a:p>
            <a:r>
              <a:rPr lang="en-US" altLang="zh-CN" sz="2000" dirty="0" smtClean="0">
                <a:solidFill>
                  <a:srgbClr val="000000"/>
                </a:solidFill>
                <a:latin typeface="华文细黑" pitchFamily="2" charset="-122"/>
                <a:ea typeface="华文细黑" pitchFamily="2" charset="-122"/>
              </a:rPr>
              <a:t>2014</a:t>
            </a:r>
            <a:r>
              <a:rPr lang="zh-CN" altLang="en-US" sz="2000" dirty="0" smtClean="0">
                <a:solidFill>
                  <a:srgbClr val="000000"/>
                </a:solidFill>
                <a:latin typeface="华文细黑" pitchFamily="2" charset="-122"/>
                <a:ea typeface="华文细黑" pitchFamily="2" charset="-122"/>
              </a:rPr>
              <a:t>年</a:t>
            </a:r>
            <a:r>
              <a:rPr lang="en-US" altLang="zh-CN" sz="2000" dirty="0" smtClean="0">
                <a:solidFill>
                  <a:srgbClr val="000000"/>
                </a:solidFill>
                <a:latin typeface="华文细黑" pitchFamily="2" charset="-122"/>
                <a:ea typeface="华文细黑" pitchFamily="2" charset="-122"/>
              </a:rPr>
              <a:t>1</a:t>
            </a:r>
            <a:r>
              <a:rPr lang="zh-CN" altLang="en-US" sz="2000" dirty="0" smtClean="0">
                <a:solidFill>
                  <a:srgbClr val="000000"/>
                </a:solidFill>
                <a:latin typeface="华文细黑" pitchFamily="2" charset="-122"/>
                <a:ea typeface="华文细黑" pitchFamily="2" charset="-122"/>
              </a:rPr>
              <a:t>月</a:t>
            </a:r>
            <a:r>
              <a:rPr lang="en-US" altLang="zh-CN" sz="2000" dirty="0" smtClean="0">
                <a:solidFill>
                  <a:srgbClr val="000000"/>
                </a:solidFill>
                <a:latin typeface="华文细黑" pitchFamily="2" charset="-122"/>
                <a:ea typeface="华文细黑" pitchFamily="2" charset="-122"/>
              </a:rPr>
              <a:t>10</a:t>
            </a:r>
            <a:r>
              <a:rPr lang="zh-CN" altLang="en-US" sz="2000" dirty="0" smtClean="0">
                <a:solidFill>
                  <a:srgbClr val="000000"/>
                </a:solidFill>
                <a:latin typeface="华文细黑" pitchFamily="2" charset="-122"/>
                <a:ea typeface="华文细黑" pitchFamily="2" charset="-122"/>
              </a:rPr>
              <a:t>日，动力煤价格如期上涨，</a:t>
            </a:r>
            <a:r>
              <a:rPr lang="zh-CN" altLang="en-US" sz="2000" dirty="0" smtClean="0">
                <a:latin typeface="华文细黑" pitchFamily="2" charset="-122"/>
                <a:ea typeface="华文细黑" pitchFamily="2" charset="-122"/>
              </a:rPr>
              <a:t>秦皇岛港动力煤（</a:t>
            </a:r>
            <a:r>
              <a:rPr lang="en-US" altLang="zh-CN" sz="2000" dirty="0" smtClean="0">
                <a:latin typeface="华文细黑" pitchFamily="2" charset="-122"/>
                <a:ea typeface="华文细黑" pitchFamily="2" charset="-122"/>
              </a:rPr>
              <a:t>Q5500</a:t>
            </a:r>
            <a:r>
              <a:rPr lang="zh-CN" altLang="en-US" sz="2000" dirty="0" smtClean="0">
                <a:latin typeface="华文细黑" pitchFamily="2" charset="-122"/>
                <a:ea typeface="华文细黑" pitchFamily="2" charset="-122"/>
              </a:rPr>
              <a:t>）现货价格为</a:t>
            </a:r>
            <a:r>
              <a:rPr lang="en-US" altLang="zh-CN" sz="2000" dirty="0" smtClean="0">
                <a:latin typeface="华文细黑" pitchFamily="2" charset="-122"/>
                <a:ea typeface="华文细黑" pitchFamily="2" charset="-122"/>
              </a:rPr>
              <a:t>600</a:t>
            </a:r>
            <a:r>
              <a:rPr lang="zh-CN" altLang="en-US" sz="2000" dirty="0" smtClean="0">
                <a:latin typeface="华文细黑" pitchFamily="2" charset="-122"/>
                <a:ea typeface="华文细黑" pitchFamily="2" charset="-122"/>
              </a:rPr>
              <a:t>元</a:t>
            </a:r>
            <a:r>
              <a:rPr lang="en-US" altLang="zh-CN" sz="2000" dirty="0" smtClean="0">
                <a:latin typeface="华文细黑" pitchFamily="2" charset="-122"/>
                <a:ea typeface="华文细黑" pitchFamily="2" charset="-122"/>
              </a:rPr>
              <a:t>/</a:t>
            </a:r>
            <a:r>
              <a:rPr lang="zh-CN" altLang="en-US" sz="2000" dirty="0" smtClean="0">
                <a:latin typeface="华文细黑" pitchFamily="2" charset="-122"/>
                <a:ea typeface="华文细黑" pitchFamily="2" charset="-122"/>
              </a:rPr>
              <a:t>吨</a:t>
            </a:r>
            <a:endParaRPr lang="zh-CN" altLang="en-US" sz="2000" dirty="0">
              <a:latin typeface="华文细黑" pitchFamily="2" charset="-122"/>
              <a:ea typeface="华文细黑" pitchFamily="2" charset="-122"/>
            </a:endParaRPr>
          </a:p>
        </p:txBody>
      </p:sp>
      <p:sp>
        <p:nvSpPr>
          <p:cNvPr id="6" name="TextBox 5"/>
          <p:cNvSpPr txBox="1"/>
          <p:nvPr/>
        </p:nvSpPr>
        <p:spPr>
          <a:xfrm>
            <a:off x="357158" y="428604"/>
            <a:ext cx="6357982" cy="461665"/>
          </a:xfrm>
          <a:prstGeom prst="rect">
            <a:avLst/>
          </a:prstGeom>
          <a:noFill/>
        </p:spPr>
        <p:txBody>
          <a:bodyPr wrap="square" rtlCol="0">
            <a:spAutoFit/>
          </a:bodyPr>
          <a:lstStyle/>
          <a:p>
            <a:pPr>
              <a:defRPr/>
            </a:pPr>
            <a:r>
              <a:rPr lang="zh-CN" altLang="en-US" sz="2400" b="1" dirty="0" smtClean="0">
                <a:latin typeface="黑体" pitchFamily="49" charset="-122"/>
                <a:ea typeface="黑体" pitchFamily="49" charset="-122"/>
              </a:rPr>
              <a:t>一、动力煤期货的优势</a:t>
            </a:r>
            <a:r>
              <a:rPr lang="en-US" altLang="zh-CN" sz="2400" b="1" dirty="0" smtClean="0">
                <a:latin typeface="黑体" pitchFamily="49" charset="-122"/>
                <a:ea typeface="黑体" pitchFamily="49" charset="-122"/>
              </a:rPr>
              <a:t>——</a:t>
            </a:r>
            <a:r>
              <a:rPr lang="zh-CN" altLang="en-US" sz="2400" b="1" dirty="0" smtClean="0">
                <a:latin typeface="黑体" pitchFamily="49" charset="-122"/>
                <a:ea typeface="黑体" pitchFamily="49" charset="-122"/>
              </a:rPr>
              <a:t>优化库存管理</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p:cNvPicPr>
            <a:picLocks noGrp="1" noChangeAspect="1" noChangeArrowheads="1"/>
          </p:cNvPicPr>
          <p:nvPr>
            <p:ph idx="1"/>
          </p:nvPr>
        </p:nvPicPr>
        <p:blipFill>
          <a:blip r:embed="rId3"/>
          <a:srcRect/>
          <a:stretch>
            <a:fillRect/>
          </a:stretch>
        </p:blipFill>
        <p:spPr>
          <a:xfrm>
            <a:off x="395288" y="1700213"/>
            <a:ext cx="7561262" cy="3600450"/>
          </a:xfrm>
        </p:spPr>
      </p:pic>
      <p:sp>
        <p:nvSpPr>
          <p:cNvPr id="48130" name="标题 1"/>
          <p:cNvSpPr txBox="1">
            <a:spLocks/>
          </p:cNvSpPr>
          <p:nvPr/>
        </p:nvSpPr>
        <p:spPr bwMode="auto">
          <a:xfrm>
            <a:off x="303213" y="266700"/>
            <a:ext cx="8229600" cy="785813"/>
          </a:xfrm>
          <a:prstGeom prst="rect">
            <a:avLst/>
          </a:prstGeom>
          <a:noFill/>
          <a:ln w="9525">
            <a:noFill/>
            <a:miter lim="800000"/>
            <a:headEnd/>
            <a:tailEnd/>
          </a:ln>
        </p:spPr>
        <p:txBody>
          <a:bodyPr anchor="ctr"/>
          <a:lstStyle/>
          <a:p>
            <a:r>
              <a:rPr lang="zh-CN" altLang="en-US" sz="2400" dirty="0" smtClean="0">
                <a:latin typeface="黑体" pitchFamily="2" charset="-122"/>
                <a:ea typeface="黑体" pitchFamily="2" charset="-122"/>
              </a:rPr>
              <a:t>三、期货</a:t>
            </a:r>
            <a:r>
              <a:rPr lang="zh-CN" altLang="en-US" sz="2400" dirty="0">
                <a:latin typeface="黑体" pitchFamily="2" charset="-122"/>
                <a:ea typeface="黑体" pitchFamily="2" charset="-122"/>
              </a:rPr>
              <a:t>转现货</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7158" y="928670"/>
            <a:ext cx="8229600" cy="2643206"/>
          </a:xfrm>
        </p:spPr>
        <p:txBody>
          <a:bodyPr/>
          <a:lstStyle/>
          <a:p>
            <a:pPr>
              <a:lnSpc>
                <a:spcPct val="150000"/>
              </a:lnSpc>
              <a:buNone/>
            </a:pPr>
            <a:r>
              <a:rPr lang="zh-CN" altLang="en-US" sz="2200" dirty="0" smtClean="0">
                <a:latin typeface="华文细黑" pitchFamily="2" charset="-122"/>
                <a:ea typeface="华文细黑" pitchFamily="2" charset="-122"/>
              </a:rPr>
              <a:t>案例：某动力煤贸易企业在</a:t>
            </a:r>
            <a:r>
              <a:rPr lang="en-US" altLang="zh-CN" sz="2200" dirty="0" smtClean="0">
                <a:latin typeface="华文细黑" pitchFamily="2" charset="-122"/>
                <a:ea typeface="华文细黑" pitchFamily="2" charset="-122"/>
              </a:rPr>
              <a:t>2013</a:t>
            </a:r>
            <a:r>
              <a:rPr lang="zh-CN" altLang="en-US" sz="2200" dirty="0" smtClean="0">
                <a:latin typeface="华文细黑" pitchFamily="2" charset="-122"/>
                <a:ea typeface="华文细黑" pitchFamily="2" charset="-122"/>
              </a:rPr>
              <a:t>年</a:t>
            </a:r>
            <a:r>
              <a:rPr lang="en-US" altLang="zh-CN" sz="2200" dirty="0" smtClean="0">
                <a:latin typeface="华文细黑" pitchFamily="2" charset="-122"/>
                <a:ea typeface="华文细黑" pitchFamily="2" charset="-122"/>
              </a:rPr>
              <a:t>12</a:t>
            </a:r>
            <a:r>
              <a:rPr lang="zh-CN" altLang="en-US" sz="2200" dirty="0" smtClean="0">
                <a:latin typeface="华文细黑" pitchFamily="2" charset="-122"/>
                <a:ea typeface="华文细黑" pitchFamily="2" charset="-122"/>
              </a:rPr>
              <a:t>月卖出一手</a:t>
            </a:r>
            <a:r>
              <a:rPr lang="en-US" altLang="zh-CN" sz="2200" dirty="0" smtClean="0">
                <a:latin typeface="华文细黑" pitchFamily="2" charset="-122"/>
                <a:ea typeface="华文细黑" pitchFamily="2" charset="-122"/>
              </a:rPr>
              <a:t>TC1409</a:t>
            </a:r>
            <a:r>
              <a:rPr lang="zh-CN" altLang="en-US" sz="2200" dirty="0" smtClean="0">
                <a:latin typeface="华文细黑" pitchFamily="2" charset="-122"/>
                <a:ea typeface="华文细黑" pitchFamily="2" charset="-122"/>
              </a:rPr>
              <a:t>，开仓价格为</a:t>
            </a:r>
            <a:r>
              <a:rPr lang="en-US" altLang="zh-CN" sz="2200" dirty="0" smtClean="0">
                <a:latin typeface="华文细黑" pitchFamily="2" charset="-122"/>
                <a:ea typeface="华文细黑" pitchFamily="2" charset="-122"/>
              </a:rPr>
              <a:t>600</a:t>
            </a:r>
            <a:r>
              <a:rPr lang="zh-CN" altLang="en-US" sz="2200" dirty="0" smtClean="0">
                <a:latin typeface="华文细黑" pitchFamily="2" charset="-122"/>
                <a:ea typeface="华文细黑" pitchFamily="2" charset="-122"/>
              </a:rPr>
              <a:t>元</a:t>
            </a:r>
            <a:r>
              <a:rPr lang="en-US" altLang="zh-CN" sz="2200" dirty="0" smtClean="0">
                <a:latin typeface="华文细黑" pitchFamily="2" charset="-122"/>
                <a:ea typeface="华文细黑" pitchFamily="2" charset="-122"/>
              </a:rPr>
              <a:t>/</a:t>
            </a:r>
            <a:r>
              <a:rPr lang="zh-CN" altLang="en-US" sz="2200" dirty="0" smtClean="0">
                <a:latin typeface="华文细黑" pitchFamily="2" charset="-122"/>
                <a:ea typeface="华文细黑" pitchFamily="2" charset="-122"/>
              </a:rPr>
              <a:t>吨，</a:t>
            </a:r>
            <a:r>
              <a:rPr lang="en-US" altLang="zh-CN" sz="2200" dirty="0" smtClean="0">
                <a:latin typeface="华文细黑" pitchFamily="2" charset="-122"/>
                <a:ea typeface="华文细黑" pitchFamily="2" charset="-122"/>
              </a:rPr>
              <a:t>2014</a:t>
            </a:r>
            <a:r>
              <a:rPr lang="zh-CN" altLang="en-US" sz="2200" dirty="0" smtClean="0">
                <a:latin typeface="华文细黑" pitchFamily="2" charset="-122"/>
                <a:ea typeface="华文细黑" pitchFamily="2" charset="-122"/>
              </a:rPr>
              <a:t>年</a:t>
            </a:r>
            <a:r>
              <a:rPr lang="en-US" altLang="zh-CN" sz="2200" dirty="0" smtClean="0">
                <a:latin typeface="华文细黑" pitchFamily="2" charset="-122"/>
                <a:ea typeface="华文细黑" pitchFamily="2" charset="-122"/>
              </a:rPr>
              <a:t>3</a:t>
            </a:r>
            <a:r>
              <a:rPr lang="zh-CN" altLang="en-US" sz="2200" dirty="0" smtClean="0">
                <a:latin typeface="华文细黑" pitchFamily="2" charset="-122"/>
                <a:ea typeface="华文细黑" pitchFamily="2" charset="-122"/>
              </a:rPr>
              <a:t>月通过交易所会员服务系统找到买方在</a:t>
            </a:r>
            <a:r>
              <a:rPr lang="en-US" altLang="zh-CN" sz="2200" dirty="0" smtClean="0">
                <a:latin typeface="华文细黑" pitchFamily="2" charset="-122"/>
                <a:ea typeface="华文细黑" pitchFamily="2" charset="-122"/>
              </a:rPr>
              <a:t>2014</a:t>
            </a:r>
            <a:r>
              <a:rPr lang="zh-CN" altLang="en-US" sz="2200" dirty="0" smtClean="0">
                <a:latin typeface="华文细黑" pitchFamily="2" charset="-122"/>
                <a:ea typeface="华文细黑" pitchFamily="2" charset="-122"/>
              </a:rPr>
              <a:t>年</a:t>
            </a:r>
            <a:r>
              <a:rPr lang="en-US" altLang="zh-CN" sz="2200" dirty="0" smtClean="0">
                <a:latin typeface="华文细黑" pitchFamily="2" charset="-122"/>
                <a:ea typeface="华文细黑" pitchFamily="2" charset="-122"/>
              </a:rPr>
              <a:t>3</a:t>
            </a:r>
            <a:r>
              <a:rPr lang="zh-CN" altLang="en-US" sz="2200" dirty="0" smtClean="0">
                <a:latin typeface="华文细黑" pitchFamily="2" charset="-122"/>
                <a:ea typeface="华文细黑" pitchFamily="2" charset="-122"/>
              </a:rPr>
              <a:t>月</a:t>
            </a:r>
            <a:r>
              <a:rPr lang="en-US" altLang="zh-CN" sz="2200" dirty="0" smtClean="0">
                <a:latin typeface="华文细黑" pitchFamily="2" charset="-122"/>
                <a:ea typeface="华文细黑" pitchFamily="2" charset="-122"/>
              </a:rPr>
              <a:t>10</a:t>
            </a:r>
            <a:r>
              <a:rPr lang="zh-CN" altLang="en-US" sz="2200" dirty="0" smtClean="0">
                <a:latin typeface="华文细黑" pitchFamily="2" charset="-122"/>
                <a:ea typeface="华文细黑" pitchFamily="2" charset="-122"/>
              </a:rPr>
              <a:t>日进行期转现交易。当日</a:t>
            </a:r>
            <a:r>
              <a:rPr lang="en-US" altLang="zh-CN" sz="2200" dirty="0" smtClean="0">
                <a:latin typeface="华文细黑" pitchFamily="2" charset="-122"/>
                <a:ea typeface="华文细黑" pitchFamily="2" charset="-122"/>
              </a:rPr>
              <a:t>TC1409</a:t>
            </a:r>
            <a:r>
              <a:rPr lang="zh-CN" altLang="en-US" sz="2200" dirty="0" smtClean="0">
                <a:latin typeface="华文细黑" pitchFamily="2" charset="-122"/>
                <a:ea typeface="华文细黑" pitchFamily="2" charset="-122"/>
              </a:rPr>
              <a:t>结算价为</a:t>
            </a:r>
            <a:r>
              <a:rPr lang="en-US" altLang="zh-CN" sz="2200" dirty="0" smtClean="0">
                <a:latin typeface="华文细黑" pitchFamily="2" charset="-122"/>
                <a:ea typeface="华文细黑" pitchFamily="2" charset="-122"/>
              </a:rPr>
              <a:t>580</a:t>
            </a:r>
            <a:r>
              <a:rPr lang="zh-CN" altLang="en-US" sz="2200" dirty="0" smtClean="0">
                <a:latin typeface="华文细黑" pitchFamily="2" charset="-122"/>
                <a:ea typeface="华文细黑" pitchFamily="2" charset="-122"/>
              </a:rPr>
              <a:t>元</a:t>
            </a:r>
            <a:r>
              <a:rPr lang="en-US" altLang="zh-CN" sz="2200" dirty="0" smtClean="0">
                <a:latin typeface="华文细黑" pitchFamily="2" charset="-122"/>
                <a:ea typeface="华文细黑" pitchFamily="2" charset="-122"/>
              </a:rPr>
              <a:t>/</a:t>
            </a:r>
            <a:r>
              <a:rPr lang="zh-CN" altLang="en-US" sz="2200" dirty="0" smtClean="0">
                <a:latin typeface="华文细黑" pitchFamily="2" charset="-122"/>
                <a:ea typeface="华文细黑" pitchFamily="2" charset="-122"/>
              </a:rPr>
              <a:t>吨，双方协定平仓价格为</a:t>
            </a:r>
            <a:r>
              <a:rPr lang="en-US" altLang="zh-CN" sz="2200" dirty="0" smtClean="0">
                <a:latin typeface="华文细黑" pitchFamily="2" charset="-122"/>
                <a:ea typeface="华文细黑" pitchFamily="2" charset="-122"/>
              </a:rPr>
              <a:t>570</a:t>
            </a:r>
            <a:r>
              <a:rPr lang="zh-CN" altLang="en-US" sz="2200" dirty="0" smtClean="0">
                <a:latin typeface="华文细黑" pitchFamily="2" charset="-122"/>
                <a:ea typeface="华文细黑" pitchFamily="2" charset="-122"/>
              </a:rPr>
              <a:t>元</a:t>
            </a:r>
            <a:r>
              <a:rPr lang="en-US" altLang="zh-CN" sz="2200" dirty="0" smtClean="0">
                <a:latin typeface="华文细黑" pitchFamily="2" charset="-122"/>
                <a:ea typeface="华文细黑" pitchFamily="2" charset="-122"/>
              </a:rPr>
              <a:t>/</a:t>
            </a:r>
            <a:r>
              <a:rPr lang="zh-CN" altLang="en-US" sz="2200" dirty="0" smtClean="0">
                <a:latin typeface="华文细黑" pitchFamily="2" charset="-122"/>
                <a:ea typeface="华文细黑" pitchFamily="2" charset="-122"/>
              </a:rPr>
              <a:t>吨，交割成本为</a:t>
            </a:r>
            <a:r>
              <a:rPr lang="en-US" altLang="zh-CN" sz="2200" dirty="0" smtClean="0">
                <a:latin typeface="华文细黑" pitchFamily="2" charset="-122"/>
                <a:ea typeface="华文细黑" pitchFamily="2" charset="-122"/>
              </a:rPr>
              <a:t>3</a:t>
            </a:r>
            <a:r>
              <a:rPr lang="zh-CN" altLang="en-US" sz="2200" dirty="0" smtClean="0">
                <a:latin typeface="华文细黑" pitchFamily="2" charset="-122"/>
                <a:ea typeface="华文细黑" pitchFamily="2" charset="-122"/>
              </a:rPr>
              <a:t>元</a:t>
            </a:r>
            <a:r>
              <a:rPr lang="en-US" altLang="zh-CN" sz="2200" dirty="0" smtClean="0">
                <a:latin typeface="华文细黑" pitchFamily="2" charset="-122"/>
                <a:ea typeface="华文细黑" pitchFamily="2" charset="-122"/>
              </a:rPr>
              <a:t>/</a:t>
            </a:r>
            <a:r>
              <a:rPr lang="zh-CN" altLang="en-US" sz="2200" dirty="0" smtClean="0">
                <a:latin typeface="华文细黑" pitchFamily="2" charset="-122"/>
                <a:ea typeface="华文细黑" pitchFamily="2" charset="-122"/>
              </a:rPr>
              <a:t>吨，商定交收价格为</a:t>
            </a:r>
            <a:r>
              <a:rPr lang="en-US" altLang="zh-CN" sz="2200" dirty="0" smtClean="0">
                <a:latin typeface="华文细黑" pitchFamily="2" charset="-122"/>
                <a:ea typeface="华文细黑" pitchFamily="2" charset="-122"/>
              </a:rPr>
              <a:t>570</a:t>
            </a:r>
            <a:r>
              <a:rPr lang="zh-CN" altLang="en-US" sz="2200" dirty="0" smtClean="0">
                <a:latin typeface="华文细黑" pitchFamily="2" charset="-122"/>
                <a:ea typeface="华文细黑" pitchFamily="2" charset="-122"/>
              </a:rPr>
              <a:t>元</a:t>
            </a:r>
            <a:r>
              <a:rPr lang="en-US" altLang="zh-CN" sz="2200" dirty="0" smtClean="0">
                <a:latin typeface="华文细黑" pitchFamily="2" charset="-122"/>
                <a:ea typeface="华文细黑" pitchFamily="2" charset="-122"/>
              </a:rPr>
              <a:t>/</a:t>
            </a:r>
            <a:r>
              <a:rPr lang="zh-CN" altLang="en-US" sz="2200" dirty="0" smtClean="0">
                <a:latin typeface="华文细黑" pitchFamily="2" charset="-122"/>
                <a:ea typeface="华文细黑" pitchFamily="2" charset="-122"/>
              </a:rPr>
              <a:t>吨。</a:t>
            </a:r>
            <a:endParaRPr lang="zh-CN" altLang="en-US" sz="2200" dirty="0">
              <a:latin typeface="华文细黑" pitchFamily="2" charset="-122"/>
              <a:ea typeface="华文细黑" pitchFamily="2" charset="-122"/>
            </a:endParaRPr>
          </a:p>
        </p:txBody>
      </p:sp>
      <p:sp>
        <p:nvSpPr>
          <p:cNvPr id="8" name="标题 1"/>
          <p:cNvSpPr txBox="1">
            <a:spLocks/>
          </p:cNvSpPr>
          <p:nvPr/>
        </p:nvSpPr>
        <p:spPr bwMode="auto">
          <a:xfrm>
            <a:off x="428596" y="357166"/>
            <a:ext cx="8229600" cy="78583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kumimoji="0" lang="zh-CN" altLang="en-US" sz="2400" b="1"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rPr>
              <a:t>三、</a:t>
            </a:r>
            <a:r>
              <a:rPr lang="zh-CN" altLang="en-US" sz="2400" b="1" dirty="0" smtClean="0">
                <a:latin typeface="黑体" pitchFamily="49" charset="-122"/>
                <a:ea typeface="黑体" pitchFamily="49" charset="-122"/>
              </a:rPr>
              <a:t>期货转现货</a:t>
            </a:r>
          </a:p>
        </p:txBody>
      </p:sp>
      <p:sp>
        <p:nvSpPr>
          <p:cNvPr id="17" name="矩形 16"/>
          <p:cNvSpPr/>
          <p:nvPr/>
        </p:nvSpPr>
        <p:spPr>
          <a:xfrm>
            <a:off x="714348" y="5643578"/>
            <a:ext cx="7071167" cy="646331"/>
          </a:xfrm>
          <a:prstGeom prst="rect">
            <a:avLst/>
          </a:prstGeom>
        </p:spPr>
        <p:txBody>
          <a:bodyPr wrap="none">
            <a:spAutoFit/>
          </a:bodyPr>
          <a:lstStyle/>
          <a:p>
            <a:pPr>
              <a:lnSpc>
                <a:spcPct val="200000"/>
              </a:lnSpc>
            </a:pPr>
            <a:r>
              <a:rPr lang="en-US" altLang="zh-CN" b="1" dirty="0" smtClean="0">
                <a:latin typeface="华文细黑" pitchFamily="2" charset="-122"/>
                <a:ea typeface="华文细黑" pitchFamily="2" charset="-122"/>
              </a:rPr>
              <a:t> </a:t>
            </a:r>
            <a:r>
              <a:rPr lang="zh-CN" altLang="en-US" b="1" dirty="0" smtClean="0">
                <a:latin typeface="华文细黑" pitchFamily="2" charset="-122"/>
                <a:ea typeface="华文细黑" pitchFamily="2" charset="-122"/>
              </a:rPr>
              <a:t>卖方实际销售价格</a:t>
            </a:r>
            <a:r>
              <a:rPr lang="en-US" altLang="zh-CN" b="1" dirty="0" smtClean="0">
                <a:latin typeface="华文细黑" pitchFamily="2" charset="-122"/>
                <a:ea typeface="华文细黑" pitchFamily="2" charset="-122"/>
              </a:rPr>
              <a:t>=</a:t>
            </a:r>
            <a:r>
              <a:rPr lang="zh-CN" altLang="en-US" b="1" dirty="0" smtClean="0">
                <a:latin typeface="华文细黑" pitchFamily="2" charset="-122"/>
                <a:ea typeface="华文细黑" pitchFamily="2" charset="-122"/>
              </a:rPr>
              <a:t>现货交收价格</a:t>
            </a:r>
            <a:r>
              <a:rPr lang="en-US" altLang="zh-CN" b="1" dirty="0" smtClean="0">
                <a:latin typeface="华文细黑" pitchFamily="2" charset="-122"/>
                <a:ea typeface="华文细黑" pitchFamily="2" charset="-122"/>
              </a:rPr>
              <a:t>+</a:t>
            </a:r>
            <a:r>
              <a:rPr lang="zh-CN" altLang="en-US" b="1" dirty="0" smtClean="0">
                <a:latin typeface="华文细黑" pitchFamily="2" charset="-122"/>
                <a:ea typeface="华文细黑" pitchFamily="2" charset="-122"/>
              </a:rPr>
              <a:t>期货市场盈亏</a:t>
            </a:r>
            <a:r>
              <a:rPr lang="en-US" altLang="zh-CN" b="1" dirty="0" smtClean="0">
                <a:latin typeface="华文细黑" pitchFamily="2" charset="-122"/>
                <a:ea typeface="华文细黑" pitchFamily="2" charset="-122"/>
              </a:rPr>
              <a:t>=570+30-3=</a:t>
            </a:r>
            <a:r>
              <a:rPr lang="zh-CN" altLang="en-US" b="1" dirty="0" smtClean="0">
                <a:latin typeface="华文细黑" pitchFamily="2" charset="-122"/>
                <a:ea typeface="华文细黑" pitchFamily="2" charset="-122"/>
              </a:rPr>
              <a:t>  </a:t>
            </a:r>
            <a:r>
              <a:rPr lang="en-US" altLang="zh-CN" b="1" dirty="0" smtClean="0">
                <a:latin typeface="华文细黑" pitchFamily="2" charset="-122"/>
                <a:ea typeface="华文细黑" pitchFamily="2" charset="-122"/>
              </a:rPr>
              <a:t>597</a:t>
            </a:r>
            <a:r>
              <a:rPr lang="zh-CN" altLang="en-US" b="1" dirty="0" smtClean="0">
                <a:latin typeface="华文细黑" pitchFamily="2" charset="-122"/>
                <a:ea typeface="华文细黑" pitchFamily="2" charset="-122"/>
              </a:rPr>
              <a:t>元</a:t>
            </a:r>
            <a:endParaRPr lang="zh-CN" altLang="en-US" b="1" dirty="0">
              <a:latin typeface="华文细黑" pitchFamily="2" charset="-122"/>
              <a:ea typeface="华文细黑" pitchFamily="2" charset="-122"/>
            </a:endParaRPr>
          </a:p>
        </p:txBody>
      </p:sp>
      <p:graphicFrame>
        <p:nvGraphicFramePr>
          <p:cNvPr id="18" name="表格 17"/>
          <p:cNvGraphicFramePr>
            <a:graphicFrameLocks noGrp="1"/>
          </p:cNvGraphicFramePr>
          <p:nvPr/>
        </p:nvGraphicFramePr>
        <p:xfrm>
          <a:off x="571472" y="3786190"/>
          <a:ext cx="7167570" cy="1670374"/>
        </p:xfrm>
        <a:graphic>
          <a:graphicData uri="http://schemas.openxmlformats.org/drawingml/2006/table">
            <a:tbl>
              <a:tblPr firstRow="1" bandRow="1">
                <a:tableStyleId>{5C22544A-7EE6-4342-B048-85BDC9FD1C3A}</a:tableStyleId>
              </a:tblPr>
              <a:tblGrid>
                <a:gridCol w="4000528"/>
                <a:gridCol w="3167042"/>
              </a:tblGrid>
              <a:tr h="370840">
                <a:tc>
                  <a:txBody>
                    <a:bodyPr/>
                    <a:lstStyle/>
                    <a:p>
                      <a:pPr algn="ctr"/>
                      <a:r>
                        <a:rPr lang="zh-CN" altLang="en-US" dirty="0" smtClean="0">
                          <a:solidFill>
                            <a:schemeClr val="tx1"/>
                          </a:solidFill>
                        </a:rPr>
                        <a:t>期货市场</a:t>
                      </a:r>
                      <a:endParaRPr lang="zh-CN" altLang="en-US" dirty="0">
                        <a:solidFill>
                          <a:schemeClr val="tx1"/>
                        </a:solidFill>
                      </a:endParaRPr>
                    </a:p>
                  </a:txBody>
                  <a:tcPr/>
                </a:tc>
                <a:tc>
                  <a:txBody>
                    <a:bodyPr/>
                    <a:lstStyle/>
                    <a:p>
                      <a:pPr algn="ctr"/>
                      <a:r>
                        <a:rPr lang="zh-CN" altLang="en-US" dirty="0" smtClean="0">
                          <a:solidFill>
                            <a:schemeClr val="tx1"/>
                          </a:solidFill>
                        </a:rPr>
                        <a:t>现货市场</a:t>
                      </a:r>
                      <a:endParaRPr lang="zh-CN" altLang="en-US" dirty="0">
                        <a:solidFill>
                          <a:schemeClr val="tx1"/>
                        </a:solidFill>
                      </a:endParaRPr>
                    </a:p>
                  </a:txBody>
                  <a:tcPr/>
                </a:tc>
              </a:tr>
              <a:tr h="557854">
                <a:tc>
                  <a:txBody>
                    <a:bodyPr/>
                    <a:lstStyle/>
                    <a:p>
                      <a:pPr algn="ctr">
                        <a:lnSpc>
                          <a:spcPct val="150000"/>
                        </a:lnSpc>
                      </a:pPr>
                      <a:r>
                        <a:rPr lang="zh-CN" altLang="en-US" sz="1800" dirty="0" smtClean="0">
                          <a:latin typeface="华文细黑" pitchFamily="2" charset="-122"/>
                          <a:ea typeface="华文细黑" pitchFamily="2" charset="-122"/>
                        </a:rPr>
                        <a:t>开仓价格  </a:t>
                      </a:r>
                      <a:r>
                        <a:rPr lang="en-US" altLang="zh-CN" sz="1800" dirty="0" smtClean="0">
                          <a:latin typeface="华文细黑" pitchFamily="2" charset="-122"/>
                          <a:ea typeface="华文细黑" pitchFamily="2" charset="-122"/>
                        </a:rPr>
                        <a:t>600</a:t>
                      </a:r>
                      <a:r>
                        <a:rPr lang="zh-CN" altLang="en-US" sz="1800" dirty="0" smtClean="0">
                          <a:latin typeface="华文细黑" pitchFamily="2" charset="-122"/>
                          <a:ea typeface="华文细黑" pitchFamily="2" charset="-122"/>
                        </a:rPr>
                        <a:t>元</a:t>
                      </a:r>
                      <a:endParaRPr lang="en-US" altLang="zh-CN" sz="1800" dirty="0" smtClean="0">
                        <a:latin typeface="华文细黑" pitchFamily="2" charset="-122"/>
                        <a:ea typeface="华文细黑" pitchFamily="2" charset="-122"/>
                      </a:endParaRPr>
                    </a:p>
                  </a:txBody>
                  <a:tcPr/>
                </a:tc>
                <a:tc rowSpan="3">
                  <a:txBody>
                    <a:bodyPr/>
                    <a:lstStyle/>
                    <a:p>
                      <a:endParaRPr lang="zh-CN" alt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dirty="0" smtClean="0">
                          <a:latin typeface="华文细黑" pitchFamily="2" charset="-122"/>
                          <a:ea typeface="华文细黑" pitchFamily="2" charset="-122"/>
                        </a:rPr>
                        <a:t>平仓价格  </a:t>
                      </a:r>
                      <a:r>
                        <a:rPr lang="en-US" altLang="zh-CN" sz="1800" dirty="0" smtClean="0">
                          <a:latin typeface="华文细黑" pitchFamily="2" charset="-122"/>
                          <a:ea typeface="华文细黑" pitchFamily="2" charset="-122"/>
                        </a:rPr>
                        <a:t>570</a:t>
                      </a:r>
                      <a:r>
                        <a:rPr lang="zh-CN" altLang="en-US" sz="1800" dirty="0" smtClean="0">
                          <a:latin typeface="华文细黑" pitchFamily="2" charset="-122"/>
                          <a:ea typeface="华文细黑" pitchFamily="2" charset="-122"/>
                        </a:rPr>
                        <a:t>元</a:t>
                      </a:r>
                      <a:endParaRPr lang="en-US" altLang="zh-CN" sz="1800" dirty="0" smtClean="0">
                        <a:latin typeface="华文细黑" pitchFamily="2" charset="-122"/>
                        <a:ea typeface="华文细黑" pitchFamily="2" charset="-122"/>
                      </a:endParaRPr>
                    </a:p>
                  </a:txBody>
                  <a:tcPr/>
                </a:tc>
                <a:tc vMerge="1">
                  <a:txBody>
                    <a:bodyPr/>
                    <a:lstStyle/>
                    <a:p>
                      <a:endParaRPr lang="zh-CN" alt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1" dirty="0" smtClean="0">
                          <a:latin typeface="华文细黑" pitchFamily="2" charset="-122"/>
                          <a:ea typeface="华文细黑" pitchFamily="2" charset="-122"/>
                        </a:rPr>
                        <a:t>期货市场盈亏  </a:t>
                      </a:r>
                      <a:r>
                        <a:rPr lang="en-US" altLang="zh-CN" sz="1800" b="1" dirty="0" smtClean="0">
                          <a:latin typeface="华文细黑" pitchFamily="2" charset="-122"/>
                          <a:ea typeface="华文细黑" pitchFamily="2" charset="-122"/>
                        </a:rPr>
                        <a:t>=600-570=</a:t>
                      </a:r>
                      <a:r>
                        <a:rPr lang="zh-CN" altLang="en-US" sz="1800" b="1" dirty="0" smtClean="0">
                          <a:latin typeface="华文细黑" pitchFamily="2" charset="-122"/>
                          <a:ea typeface="华文细黑" pitchFamily="2" charset="-122"/>
                        </a:rPr>
                        <a:t>  </a:t>
                      </a:r>
                      <a:r>
                        <a:rPr lang="en-US" altLang="zh-CN" sz="1800" b="1" dirty="0" smtClean="0">
                          <a:latin typeface="华文细黑" pitchFamily="2" charset="-122"/>
                          <a:ea typeface="华文细黑" pitchFamily="2" charset="-122"/>
                        </a:rPr>
                        <a:t>30</a:t>
                      </a:r>
                      <a:r>
                        <a:rPr lang="zh-CN" altLang="en-US" sz="1800" b="1" dirty="0" smtClean="0">
                          <a:latin typeface="华文细黑" pitchFamily="2" charset="-122"/>
                          <a:ea typeface="华文细黑" pitchFamily="2" charset="-122"/>
                        </a:rPr>
                        <a:t>元</a:t>
                      </a:r>
                      <a:endParaRPr lang="en-US" altLang="zh-CN" sz="1800" b="1" dirty="0" smtClean="0">
                        <a:latin typeface="华文细黑" pitchFamily="2" charset="-122"/>
                        <a:ea typeface="华文细黑" pitchFamily="2" charset="-122"/>
                      </a:endParaRPr>
                    </a:p>
                  </a:txBody>
                  <a:tcPr/>
                </a:tc>
                <a:tc vMerge="1">
                  <a:txBody>
                    <a:bodyPr/>
                    <a:lstStyle/>
                    <a:p>
                      <a:endParaRPr lang="zh-CN" altLang="en-US" dirty="0"/>
                    </a:p>
                  </a:txBody>
                  <a:tcPr/>
                </a:tc>
              </a:tr>
            </a:tbl>
          </a:graphicData>
        </a:graphic>
      </p:graphicFrame>
      <p:sp>
        <p:nvSpPr>
          <p:cNvPr id="16" name="矩形 15"/>
          <p:cNvSpPr/>
          <p:nvPr/>
        </p:nvSpPr>
        <p:spPr>
          <a:xfrm>
            <a:off x="5143504" y="4429132"/>
            <a:ext cx="2416046" cy="369332"/>
          </a:xfrm>
          <a:prstGeom prst="rect">
            <a:avLst/>
          </a:prstGeom>
        </p:spPr>
        <p:txBody>
          <a:bodyPr wrap="none">
            <a:spAutoFit/>
          </a:bodyPr>
          <a:lstStyle/>
          <a:p>
            <a:r>
              <a:rPr lang="en-US" altLang="zh-CN" dirty="0" smtClean="0">
                <a:latin typeface="华文细黑" pitchFamily="2" charset="-122"/>
                <a:ea typeface="华文细黑" pitchFamily="2" charset="-122"/>
              </a:rPr>
              <a:t> </a:t>
            </a:r>
            <a:r>
              <a:rPr lang="zh-CN" altLang="en-US" dirty="0" smtClean="0">
                <a:latin typeface="华文细黑" pitchFamily="2" charset="-122"/>
                <a:ea typeface="华文细黑" pitchFamily="2" charset="-122"/>
              </a:rPr>
              <a:t>现货交收价格   </a:t>
            </a:r>
            <a:r>
              <a:rPr lang="en-US" altLang="zh-CN" dirty="0" smtClean="0">
                <a:latin typeface="华文细黑" pitchFamily="2" charset="-122"/>
                <a:ea typeface="华文细黑" pitchFamily="2" charset="-122"/>
              </a:rPr>
              <a:t>570</a:t>
            </a:r>
            <a:r>
              <a:rPr lang="zh-CN" altLang="en-US" dirty="0" smtClean="0">
                <a:latin typeface="华文细黑" pitchFamily="2" charset="-122"/>
                <a:ea typeface="华文细黑" pitchFamily="2" charset="-122"/>
              </a:rPr>
              <a:t>元</a:t>
            </a:r>
            <a:endParaRPr lang="zh-CN"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571472" y="2857496"/>
          <a:ext cx="7167570" cy="1670374"/>
        </p:xfrm>
        <a:graphic>
          <a:graphicData uri="http://schemas.openxmlformats.org/drawingml/2006/table">
            <a:tbl>
              <a:tblPr firstRow="1" bandRow="1">
                <a:tableStyleId>{5C22544A-7EE6-4342-B048-85BDC9FD1C3A}</a:tableStyleId>
              </a:tblPr>
              <a:tblGrid>
                <a:gridCol w="4000528"/>
                <a:gridCol w="3167042"/>
              </a:tblGrid>
              <a:tr h="370840">
                <a:tc>
                  <a:txBody>
                    <a:bodyPr/>
                    <a:lstStyle/>
                    <a:p>
                      <a:pPr algn="ctr"/>
                      <a:r>
                        <a:rPr lang="zh-CN" altLang="en-US" dirty="0" smtClean="0">
                          <a:solidFill>
                            <a:schemeClr val="tx1"/>
                          </a:solidFill>
                        </a:rPr>
                        <a:t>期货市场</a:t>
                      </a:r>
                      <a:endParaRPr lang="zh-CN" altLang="en-US" dirty="0">
                        <a:solidFill>
                          <a:schemeClr val="tx1"/>
                        </a:solidFill>
                      </a:endParaRPr>
                    </a:p>
                  </a:txBody>
                  <a:tcPr/>
                </a:tc>
                <a:tc>
                  <a:txBody>
                    <a:bodyPr/>
                    <a:lstStyle/>
                    <a:p>
                      <a:pPr algn="ctr"/>
                      <a:r>
                        <a:rPr lang="zh-CN" altLang="en-US" dirty="0" smtClean="0">
                          <a:solidFill>
                            <a:schemeClr val="tx1"/>
                          </a:solidFill>
                        </a:rPr>
                        <a:t>现货市场</a:t>
                      </a:r>
                      <a:endParaRPr lang="zh-CN" altLang="en-US" dirty="0">
                        <a:solidFill>
                          <a:schemeClr val="tx1"/>
                        </a:solidFill>
                      </a:endParaRPr>
                    </a:p>
                  </a:txBody>
                  <a:tcPr/>
                </a:tc>
              </a:tr>
              <a:tr h="557854">
                <a:tc>
                  <a:txBody>
                    <a:bodyPr/>
                    <a:lstStyle/>
                    <a:p>
                      <a:pPr algn="ctr">
                        <a:lnSpc>
                          <a:spcPct val="150000"/>
                        </a:lnSpc>
                      </a:pPr>
                      <a:r>
                        <a:rPr lang="zh-CN" altLang="en-US" sz="1800" dirty="0" smtClean="0">
                          <a:latin typeface="华文细黑" pitchFamily="2" charset="-122"/>
                          <a:ea typeface="华文细黑" pitchFamily="2" charset="-122"/>
                        </a:rPr>
                        <a:t>开仓价格  </a:t>
                      </a:r>
                      <a:r>
                        <a:rPr lang="en-US" altLang="zh-CN" sz="1800" dirty="0" smtClean="0">
                          <a:latin typeface="华文细黑" pitchFamily="2" charset="-122"/>
                          <a:ea typeface="华文细黑" pitchFamily="2" charset="-122"/>
                        </a:rPr>
                        <a:t>550</a:t>
                      </a:r>
                      <a:r>
                        <a:rPr lang="zh-CN" altLang="en-US" sz="1800" dirty="0" smtClean="0">
                          <a:latin typeface="华文细黑" pitchFamily="2" charset="-122"/>
                          <a:ea typeface="华文细黑" pitchFamily="2" charset="-122"/>
                        </a:rPr>
                        <a:t>元</a:t>
                      </a:r>
                      <a:endParaRPr lang="en-US" altLang="zh-CN" sz="1800" dirty="0" smtClean="0">
                        <a:latin typeface="华文细黑" pitchFamily="2" charset="-122"/>
                        <a:ea typeface="华文细黑" pitchFamily="2" charset="-122"/>
                      </a:endParaRPr>
                    </a:p>
                  </a:txBody>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latin typeface="华文细黑" pitchFamily="2" charset="-122"/>
                          <a:ea typeface="华文细黑" pitchFamily="2" charset="-122"/>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latin typeface="华文细黑" pitchFamily="2" charset="-122"/>
                          <a:ea typeface="华文细黑" pitchFamily="2" charset="-122"/>
                        </a:rPr>
                        <a:t>现货交收价格   </a:t>
                      </a:r>
                      <a:r>
                        <a:rPr lang="en-US" altLang="zh-CN" dirty="0" smtClean="0">
                          <a:latin typeface="华文细黑" pitchFamily="2" charset="-122"/>
                          <a:ea typeface="华文细黑" pitchFamily="2" charset="-122"/>
                        </a:rPr>
                        <a:t>570</a:t>
                      </a:r>
                      <a:r>
                        <a:rPr lang="zh-CN" altLang="en-US" dirty="0" smtClean="0">
                          <a:latin typeface="华文细黑" pitchFamily="2" charset="-122"/>
                          <a:ea typeface="华文细黑" pitchFamily="2" charset="-122"/>
                        </a:rPr>
                        <a:t>元</a:t>
                      </a:r>
                      <a:endParaRPr lang="zh-CN" altLang="en-US" dirty="0" smtClean="0"/>
                    </a:p>
                    <a:p>
                      <a:endParaRPr lang="zh-CN" alt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dirty="0" smtClean="0">
                          <a:latin typeface="华文细黑" pitchFamily="2" charset="-122"/>
                          <a:ea typeface="华文细黑" pitchFamily="2" charset="-122"/>
                        </a:rPr>
                        <a:t>平仓价格  </a:t>
                      </a:r>
                      <a:r>
                        <a:rPr lang="en-US" altLang="zh-CN" sz="1800" dirty="0" smtClean="0">
                          <a:latin typeface="华文细黑" pitchFamily="2" charset="-122"/>
                          <a:ea typeface="华文细黑" pitchFamily="2" charset="-122"/>
                        </a:rPr>
                        <a:t>570</a:t>
                      </a:r>
                      <a:r>
                        <a:rPr lang="zh-CN" altLang="en-US" sz="1800" dirty="0" smtClean="0">
                          <a:latin typeface="华文细黑" pitchFamily="2" charset="-122"/>
                          <a:ea typeface="华文细黑" pitchFamily="2" charset="-122"/>
                        </a:rPr>
                        <a:t>元</a:t>
                      </a:r>
                      <a:endParaRPr lang="en-US" altLang="zh-CN" sz="1800" dirty="0" smtClean="0">
                        <a:latin typeface="华文细黑" pitchFamily="2" charset="-122"/>
                        <a:ea typeface="华文细黑" pitchFamily="2" charset="-122"/>
                      </a:endParaRPr>
                    </a:p>
                  </a:txBody>
                  <a:tcPr/>
                </a:tc>
                <a:tc vMerge="1">
                  <a:txBody>
                    <a:bodyPr/>
                    <a:lstStyle/>
                    <a:p>
                      <a:endParaRPr lang="zh-CN" alt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1" dirty="0" smtClean="0">
                          <a:latin typeface="华文细黑" pitchFamily="2" charset="-122"/>
                          <a:ea typeface="华文细黑" pitchFamily="2" charset="-122"/>
                        </a:rPr>
                        <a:t>期货市场盈亏  </a:t>
                      </a:r>
                      <a:r>
                        <a:rPr lang="en-US" altLang="zh-CN" sz="1800" b="1" dirty="0" smtClean="0">
                          <a:latin typeface="华文细黑" pitchFamily="2" charset="-122"/>
                          <a:ea typeface="华文细黑" pitchFamily="2" charset="-122"/>
                        </a:rPr>
                        <a:t>=570-550=</a:t>
                      </a:r>
                      <a:r>
                        <a:rPr lang="zh-CN" altLang="en-US" sz="1800" b="1" dirty="0" smtClean="0">
                          <a:latin typeface="华文细黑" pitchFamily="2" charset="-122"/>
                          <a:ea typeface="华文细黑" pitchFamily="2" charset="-122"/>
                        </a:rPr>
                        <a:t>  </a:t>
                      </a:r>
                      <a:r>
                        <a:rPr lang="en-US" altLang="zh-CN" sz="1800" b="1" dirty="0" smtClean="0">
                          <a:latin typeface="华文细黑" pitchFamily="2" charset="-122"/>
                          <a:ea typeface="华文细黑" pitchFamily="2" charset="-122"/>
                        </a:rPr>
                        <a:t>20</a:t>
                      </a:r>
                      <a:r>
                        <a:rPr lang="zh-CN" altLang="en-US" sz="1800" b="1" dirty="0" smtClean="0">
                          <a:latin typeface="华文细黑" pitchFamily="2" charset="-122"/>
                          <a:ea typeface="华文细黑" pitchFamily="2" charset="-122"/>
                        </a:rPr>
                        <a:t>元</a:t>
                      </a:r>
                      <a:endParaRPr lang="en-US" altLang="zh-CN" sz="1800" b="1" dirty="0" smtClean="0">
                        <a:latin typeface="华文细黑" pitchFamily="2" charset="-122"/>
                        <a:ea typeface="华文细黑" pitchFamily="2" charset="-122"/>
                      </a:endParaRPr>
                    </a:p>
                  </a:txBody>
                  <a:tcPr/>
                </a:tc>
                <a:tc vMerge="1">
                  <a:txBody>
                    <a:bodyPr/>
                    <a:lstStyle/>
                    <a:p>
                      <a:endParaRPr lang="zh-CN" altLang="en-US" dirty="0"/>
                    </a:p>
                  </a:txBody>
                  <a:tcPr/>
                </a:tc>
              </a:tr>
            </a:tbl>
          </a:graphicData>
        </a:graphic>
      </p:graphicFrame>
      <p:sp>
        <p:nvSpPr>
          <p:cNvPr id="5" name="标题 1"/>
          <p:cNvSpPr txBox="1">
            <a:spLocks/>
          </p:cNvSpPr>
          <p:nvPr/>
        </p:nvSpPr>
        <p:spPr bwMode="auto">
          <a:xfrm>
            <a:off x="428596" y="357166"/>
            <a:ext cx="8229600" cy="78583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kumimoji="0" lang="zh-CN" altLang="en-US" sz="2400" b="1"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rPr>
              <a:t>三、</a:t>
            </a:r>
            <a:r>
              <a:rPr lang="zh-CN" altLang="en-US" sz="2400" b="1" dirty="0" smtClean="0">
                <a:latin typeface="黑体" pitchFamily="49" charset="-122"/>
                <a:ea typeface="黑体" pitchFamily="49" charset="-122"/>
              </a:rPr>
              <a:t>期货转现货</a:t>
            </a:r>
          </a:p>
        </p:txBody>
      </p:sp>
      <p:sp>
        <p:nvSpPr>
          <p:cNvPr id="6" name="矩形 5"/>
          <p:cNvSpPr/>
          <p:nvPr/>
        </p:nvSpPr>
        <p:spPr>
          <a:xfrm>
            <a:off x="571472" y="5000636"/>
            <a:ext cx="7071167" cy="646331"/>
          </a:xfrm>
          <a:prstGeom prst="rect">
            <a:avLst/>
          </a:prstGeom>
        </p:spPr>
        <p:txBody>
          <a:bodyPr wrap="none">
            <a:spAutoFit/>
          </a:bodyPr>
          <a:lstStyle/>
          <a:p>
            <a:pPr>
              <a:lnSpc>
                <a:spcPct val="200000"/>
              </a:lnSpc>
            </a:pPr>
            <a:r>
              <a:rPr lang="en-US" altLang="zh-CN" b="1" dirty="0" smtClean="0">
                <a:latin typeface="华文细黑" pitchFamily="2" charset="-122"/>
                <a:ea typeface="华文细黑" pitchFamily="2" charset="-122"/>
              </a:rPr>
              <a:t> </a:t>
            </a:r>
            <a:r>
              <a:rPr lang="zh-CN" altLang="en-US" b="1" dirty="0" smtClean="0">
                <a:latin typeface="华文细黑" pitchFamily="2" charset="-122"/>
                <a:ea typeface="华文细黑" pitchFamily="2" charset="-122"/>
              </a:rPr>
              <a:t>买方实际采购成本</a:t>
            </a:r>
            <a:r>
              <a:rPr lang="en-US" altLang="zh-CN" b="1" dirty="0" smtClean="0">
                <a:latin typeface="华文细黑" pitchFamily="2" charset="-122"/>
                <a:ea typeface="华文细黑" pitchFamily="2" charset="-122"/>
              </a:rPr>
              <a:t>=</a:t>
            </a:r>
            <a:r>
              <a:rPr lang="zh-CN" altLang="en-US" b="1" dirty="0" smtClean="0">
                <a:latin typeface="华文细黑" pitchFamily="2" charset="-122"/>
                <a:ea typeface="华文细黑" pitchFamily="2" charset="-122"/>
              </a:rPr>
              <a:t>现货交收价格</a:t>
            </a:r>
            <a:r>
              <a:rPr lang="en-US" altLang="zh-CN" b="1" dirty="0" smtClean="0">
                <a:latin typeface="华文细黑" pitchFamily="2" charset="-122"/>
                <a:ea typeface="华文细黑" pitchFamily="2" charset="-122"/>
              </a:rPr>
              <a:t>-</a:t>
            </a:r>
            <a:r>
              <a:rPr lang="zh-CN" altLang="en-US" b="1" dirty="0" smtClean="0">
                <a:latin typeface="华文细黑" pitchFamily="2" charset="-122"/>
                <a:ea typeface="华文细黑" pitchFamily="2" charset="-122"/>
              </a:rPr>
              <a:t>期货市场盈亏</a:t>
            </a:r>
            <a:r>
              <a:rPr lang="en-US" altLang="zh-CN" b="1" dirty="0" smtClean="0">
                <a:latin typeface="华文细黑" pitchFamily="2" charset="-122"/>
                <a:ea typeface="华文细黑" pitchFamily="2" charset="-122"/>
              </a:rPr>
              <a:t>=570-20+3=</a:t>
            </a:r>
            <a:r>
              <a:rPr lang="zh-CN" altLang="en-US" b="1" dirty="0" smtClean="0">
                <a:latin typeface="华文细黑" pitchFamily="2" charset="-122"/>
                <a:ea typeface="华文细黑" pitchFamily="2" charset="-122"/>
              </a:rPr>
              <a:t>  </a:t>
            </a:r>
            <a:r>
              <a:rPr lang="en-US" altLang="zh-CN" b="1" dirty="0" smtClean="0">
                <a:latin typeface="华文细黑" pitchFamily="2" charset="-122"/>
                <a:ea typeface="华文细黑" pitchFamily="2" charset="-122"/>
              </a:rPr>
              <a:t>553</a:t>
            </a:r>
            <a:r>
              <a:rPr lang="zh-CN" altLang="en-US" b="1" dirty="0" smtClean="0">
                <a:latin typeface="华文细黑" pitchFamily="2" charset="-122"/>
                <a:ea typeface="华文细黑" pitchFamily="2" charset="-122"/>
              </a:rPr>
              <a:t>元</a:t>
            </a:r>
            <a:endParaRPr lang="zh-CN" altLang="en-US" b="1" dirty="0">
              <a:latin typeface="华文细黑" pitchFamily="2" charset="-122"/>
              <a:ea typeface="华文细黑" pitchFamily="2" charset="-122"/>
            </a:endParaRPr>
          </a:p>
        </p:txBody>
      </p:sp>
      <p:sp>
        <p:nvSpPr>
          <p:cNvPr id="8" name="矩形 7"/>
          <p:cNvSpPr/>
          <p:nvPr/>
        </p:nvSpPr>
        <p:spPr>
          <a:xfrm>
            <a:off x="428596" y="1071546"/>
            <a:ext cx="7786742" cy="1615827"/>
          </a:xfrm>
          <a:prstGeom prst="rect">
            <a:avLst/>
          </a:prstGeom>
        </p:spPr>
        <p:txBody>
          <a:bodyPr wrap="square">
            <a:spAutoFit/>
          </a:bodyPr>
          <a:lstStyle/>
          <a:p>
            <a:pPr>
              <a:lnSpc>
                <a:spcPct val="150000"/>
              </a:lnSpc>
            </a:pPr>
            <a:r>
              <a:rPr lang="zh-CN" altLang="en-US" sz="2200" dirty="0" smtClean="0">
                <a:latin typeface="华文细黑" pitchFamily="2" charset="-122"/>
                <a:ea typeface="华文细黑" pitchFamily="2" charset="-122"/>
              </a:rPr>
              <a:t>接上文，另一方面，某电力企业早在</a:t>
            </a:r>
            <a:r>
              <a:rPr lang="en-US" altLang="zh-CN" sz="2200" dirty="0" smtClean="0">
                <a:latin typeface="华文细黑" pitchFamily="2" charset="-122"/>
                <a:ea typeface="华文细黑" pitchFamily="2" charset="-122"/>
              </a:rPr>
              <a:t>2013</a:t>
            </a:r>
            <a:r>
              <a:rPr lang="zh-CN" altLang="en-US" sz="2200" dirty="0" smtClean="0">
                <a:latin typeface="华文细黑" pitchFamily="2" charset="-122"/>
                <a:ea typeface="华文细黑" pitchFamily="2" charset="-122"/>
              </a:rPr>
              <a:t>年</a:t>
            </a:r>
            <a:r>
              <a:rPr lang="en-US" altLang="zh-CN" sz="2200" dirty="0" smtClean="0">
                <a:latin typeface="华文细黑" pitchFamily="2" charset="-122"/>
                <a:ea typeface="华文细黑" pitchFamily="2" charset="-122"/>
              </a:rPr>
              <a:t>10</a:t>
            </a:r>
            <a:r>
              <a:rPr lang="zh-CN" altLang="en-US" sz="2200" dirty="0" smtClean="0">
                <a:latin typeface="华文细黑" pitchFamily="2" charset="-122"/>
                <a:ea typeface="华文细黑" pitchFamily="2" charset="-122"/>
              </a:rPr>
              <a:t>月买入一手</a:t>
            </a:r>
            <a:r>
              <a:rPr lang="en-US" altLang="zh-CN" sz="2200" dirty="0" smtClean="0">
                <a:latin typeface="华文细黑" pitchFamily="2" charset="-122"/>
                <a:ea typeface="华文细黑" pitchFamily="2" charset="-122"/>
              </a:rPr>
              <a:t>TC1409</a:t>
            </a:r>
            <a:r>
              <a:rPr lang="zh-CN" altLang="en-US" sz="2200" dirty="0" smtClean="0">
                <a:latin typeface="华文细黑" pitchFamily="2" charset="-122"/>
                <a:ea typeface="华文细黑" pitchFamily="2" charset="-122"/>
              </a:rPr>
              <a:t>，开仓价格为</a:t>
            </a:r>
            <a:r>
              <a:rPr lang="en-US" altLang="zh-CN" sz="2200" dirty="0" smtClean="0">
                <a:latin typeface="华文细黑" pitchFamily="2" charset="-122"/>
                <a:ea typeface="华文细黑" pitchFamily="2" charset="-122"/>
              </a:rPr>
              <a:t>550</a:t>
            </a:r>
            <a:r>
              <a:rPr lang="zh-CN" altLang="en-US" sz="2200" dirty="0" smtClean="0">
                <a:latin typeface="华文细黑" pitchFamily="2" charset="-122"/>
                <a:ea typeface="华文细黑" pitchFamily="2" charset="-122"/>
              </a:rPr>
              <a:t>元</a:t>
            </a:r>
            <a:r>
              <a:rPr lang="en-US" altLang="zh-CN" sz="2200" dirty="0" smtClean="0">
                <a:latin typeface="华文细黑" pitchFamily="2" charset="-122"/>
                <a:ea typeface="华文细黑" pitchFamily="2" charset="-122"/>
              </a:rPr>
              <a:t>/</a:t>
            </a:r>
            <a:r>
              <a:rPr lang="zh-CN" altLang="en-US" sz="2200" dirty="0" smtClean="0">
                <a:latin typeface="华文细黑" pitchFamily="2" charset="-122"/>
                <a:ea typeface="华文细黑" pitchFamily="2" charset="-122"/>
              </a:rPr>
              <a:t>吨，</a:t>
            </a:r>
            <a:r>
              <a:rPr lang="en-US" altLang="zh-CN" sz="2200" dirty="0" smtClean="0">
                <a:latin typeface="华文细黑" pitchFamily="2" charset="-122"/>
                <a:ea typeface="华文细黑" pitchFamily="2" charset="-122"/>
              </a:rPr>
              <a:t> </a:t>
            </a:r>
            <a:r>
              <a:rPr lang="zh-CN" altLang="en-US" sz="2200" dirty="0" smtClean="0">
                <a:latin typeface="华文细黑" pitchFamily="2" charset="-122"/>
                <a:ea typeface="华文细黑" pitchFamily="2" charset="-122"/>
              </a:rPr>
              <a:t>在</a:t>
            </a:r>
            <a:r>
              <a:rPr lang="en-US" altLang="zh-CN" sz="2200" dirty="0" smtClean="0">
                <a:latin typeface="华文细黑" pitchFamily="2" charset="-122"/>
                <a:ea typeface="华文细黑" pitchFamily="2" charset="-122"/>
              </a:rPr>
              <a:t>2014</a:t>
            </a:r>
            <a:r>
              <a:rPr lang="zh-CN" altLang="en-US" sz="2200" dirty="0" smtClean="0">
                <a:latin typeface="华文细黑" pitchFamily="2" charset="-122"/>
                <a:ea typeface="华文细黑" pitchFamily="2" charset="-122"/>
              </a:rPr>
              <a:t>年</a:t>
            </a:r>
            <a:r>
              <a:rPr lang="en-US" altLang="zh-CN" sz="2200" dirty="0" smtClean="0">
                <a:latin typeface="华文细黑" pitchFamily="2" charset="-122"/>
                <a:ea typeface="华文细黑" pitchFamily="2" charset="-122"/>
              </a:rPr>
              <a:t>3</a:t>
            </a:r>
            <a:r>
              <a:rPr lang="zh-CN" altLang="en-US" sz="2200" dirty="0" smtClean="0">
                <a:latin typeface="华文细黑" pitchFamily="2" charset="-122"/>
                <a:ea typeface="华文细黑" pitchFamily="2" charset="-122"/>
              </a:rPr>
              <a:t>月</a:t>
            </a:r>
            <a:r>
              <a:rPr lang="en-US" altLang="zh-CN" sz="2200" dirty="0" smtClean="0">
                <a:latin typeface="华文细黑" pitchFamily="2" charset="-122"/>
                <a:ea typeface="华文细黑" pitchFamily="2" charset="-122"/>
              </a:rPr>
              <a:t>10</a:t>
            </a:r>
            <a:r>
              <a:rPr lang="zh-CN" altLang="en-US" sz="2200" dirty="0" smtClean="0">
                <a:latin typeface="华文细黑" pitchFamily="2" charset="-122"/>
                <a:ea typeface="华文细黑" pitchFamily="2" charset="-122"/>
              </a:rPr>
              <a:t>日与该贸易商进行期转现交易</a:t>
            </a:r>
            <a:endParaRPr lang="zh-CN" altLang="en-US" sz="2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457200" y="214313"/>
            <a:ext cx="8229600" cy="939800"/>
          </a:xfrm>
        </p:spPr>
        <p:txBody>
          <a:bodyPr/>
          <a:lstStyle/>
          <a:p>
            <a:pPr algn="l" eaLnBrk="1" hangingPunct="1">
              <a:defRPr/>
            </a:pPr>
            <a:r>
              <a:rPr lang="zh-CN" altLang="en-US" sz="2400" b="1" dirty="0">
                <a:solidFill>
                  <a:schemeClr val="tx1"/>
                </a:solidFill>
                <a:latin typeface="黑体" pitchFamily="2" charset="-122"/>
                <a:ea typeface="黑体" pitchFamily="2" charset="-122"/>
                <a:cs typeface="+mn-cs"/>
              </a:rPr>
              <a:t>广州期货项目式服务</a:t>
            </a:r>
          </a:p>
        </p:txBody>
      </p:sp>
      <p:grpSp>
        <p:nvGrpSpPr>
          <p:cNvPr id="2" name="Group 4"/>
          <p:cNvGrpSpPr>
            <a:grpSpLocks/>
          </p:cNvGrpSpPr>
          <p:nvPr/>
        </p:nvGrpSpPr>
        <p:grpSpPr bwMode="auto">
          <a:xfrm>
            <a:off x="428625" y="1285875"/>
            <a:ext cx="7993063" cy="4987925"/>
            <a:chOff x="0" y="0"/>
            <a:chExt cx="10432" cy="7030"/>
          </a:xfrm>
        </p:grpSpPr>
        <p:sp>
          <p:nvSpPr>
            <p:cNvPr id="27653" name="Rectangle 5"/>
            <p:cNvSpPr>
              <a:spLocks noChangeArrowheads="1"/>
            </p:cNvSpPr>
            <p:nvPr/>
          </p:nvSpPr>
          <p:spPr bwMode="auto">
            <a:xfrm>
              <a:off x="0" y="0"/>
              <a:ext cx="10432" cy="7030"/>
            </a:xfrm>
            <a:prstGeom prst="rect">
              <a:avLst/>
            </a:prstGeom>
            <a:gradFill rotWithShape="1">
              <a:gsLst>
                <a:gs pos="0">
                  <a:schemeClr val="bg1"/>
                </a:gs>
                <a:gs pos="100000">
                  <a:srgbClr val="F2F2F2"/>
                </a:gs>
              </a:gsLst>
              <a:lin ang="5400000" scaled="1"/>
            </a:gradFill>
            <a:ln w="12700" cmpd="sng">
              <a:solidFill>
                <a:srgbClr val="8C8C8C"/>
              </a:solidFill>
              <a:miter lim="800000"/>
              <a:headEnd/>
              <a:tailEnd/>
            </a:ln>
            <a:effectLst>
              <a:outerShdw dist="63500" dir="3187806" algn="ctr" rotWithShape="0">
                <a:schemeClr val="bg2">
                  <a:alpha val="50000"/>
                </a:schemeClr>
              </a:outerShdw>
            </a:effectLst>
          </p:spPr>
          <p:txBody>
            <a:bodyPr wrap="none" anchor="ctr"/>
            <a:lstStyle/>
            <a:p>
              <a:pPr>
                <a:defRPr/>
              </a:pPr>
              <a:endParaRPr lang="zh-CN" altLang="en-US">
                <a:latin typeface="Arial" pitchFamily="34" charset="0"/>
                <a:ea typeface="宋体" pitchFamily="2" charset="-122"/>
              </a:endParaRPr>
            </a:p>
          </p:txBody>
        </p:sp>
        <p:sp>
          <p:nvSpPr>
            <p:cNvPr id="30726" name="Rectangle 6"/>
            <p:cNvSpPr>
              <a:spLocks noChangeArrowheads="1"/>
            </p:cNvSpPr>
            <p:nvPr/>
          </p:nvSpPr>
          <p:spPr bwMode="auto">
            <a:xfrm>
              <a:off x="0" y="6804"/>
              <a:ext cx="10432" cy="213"/>
            </a:xfrm>
            <a:prstGeom prst="rect">
              <a:avLst/>
            </a:prstGeom>
            <a:gradFill rotWithShape="1">
              <a:gsLst>
                <a:gs pos="0">
                  <a:srgbClr val="000000"/>
                </a:gs>
                <a:gs pos="39999">
                  <a:srgbClr val="0A128C"/>
                </a:gs>
                <a:gs pos="70000">
                  <a:srgbClr val="181CC7"/>
                </a:gs>
                <a:gs pos="88000">
                  <a:srgbClr val="7005D4"/>
                </a:gs>
                <a:gs pos="100000">
                  <a:srgbClr val="8C3D91"/>
                </a:gs>
              </a:gsLst>
              <a:lin ang="0"/>
            </a:gradFill>
            <a:ln w="12700">
              <a:solidFill>
                <a:srgbClr val="00458A"/>
              </a:solidFill>
              <a:miter lim="800000"/>
              <a:headEnd/>
              <a:tailEnd/>
            </a:ln>
          </p:spPr>
          <p:txBody>
            <a:bodyPr wrap="none" anchor="ctr"/>
            <a:lstStyle/>
            <a:p>
              <a:endParaRPr lang="zh-CN" altLang="en-US"/>
            </a:p>
          </p:txBody>
        </p:sp>
      </p:grpSp>
      <p:sp>
        <p:nvSpPr>
          <p:cNvPr id="30724" name="Text Box 14"/>
          <p:cNvSpPr txBox="1">
            <a:spLocks noChangeArrowheads="1"/>
          </p:cNvSpPr>
          <p:nvPr/>
        </p:nvSpPr>
        <p:spPr bwMode="auto">
          <a:xfrm>
            <a:off x="757238" y="1701800"/>
            <a:ext cx="7416800" cy="4206875"/>
          </a:xfrm>
          <a:prstGeom prst="rect">
            <a:avLst/>
          </a:prstGeom>
          <a:noFill/>
          <a:ln w="9525">
            <a:noFill/>
            <a:miter lim="800000"/>
            <a:headEnd/>
            <a:tailEnd/>
          </a:ln>
        </p:spPr>
        <p:txBody>
          <a:bodyPr>
            <a:spAutoFit/>
          </a:bodyPr>
          <a:lstStyle/>
          <a:p>
            <a:r>
              <a:rPr lang="zh-CN" altLang="en-US" dirty="0">
                <a:latin typeface="华文细黑" pitchFamily="2" charset="-122"/>
                <a:ea typeface="华文细黑" pitchFamily="2" charset="-122"/>
              </a:rPr>
              <a:t>项目小组构成：由广州期货和企业双方人员共同构成，成为企业和期货公司下属一个部门，结合期现市场消息。</a:t>
            </a:r>
          </a:p>
          <a:p>
            <a:endParaRPr lang="zh-CN" altLang="en-US" dirty="0">
              <a:latin typeface="华文细黑" pitchFamily="2" charset="-122"/>
              <a:ea typeface="华文细黑" pitchFamily="2" charset="-122"/>
            </a:endParaRPr>
          </a:p>
          <a:p>
            <a:r>
              <a:rPr lang="zh-CN" altLang="en-US" dirty="0">
                <a:latin typeface="华文细黑" pitchFamily="2" charset="-122"/>
                <a:ea typeface="华文细黑" pitchFamily="2" charset="-122"/>
              </a:rPr>
              <a:t>服务内容：立足于内控机制的设计和风险对冲管理方案设计，对企业参与期货市场全覆盖、及全程培训和风险评估。</a:t>
            </a:r>
          </a:p>
          <a:p>
            <a:endParaRPr lang="zh-CN" altLang="en-US" dirty="0">
              <a:latin typeface="华文细黑" pitchFamily="2" charset="-122"/>
              <a:ea typeface="华文细黑" pitchFamily="2" charset="-122"/>
            </a:endParaRPr>
          </a:p>
          <a:p>
            <a:r>
              <a:rPr lang="zh-CN" altLang="en-US" dirty="0">
                <a:latin typeface="华文细黑" pitchFamily="2" charset="-122"/>
                <a:ea typeface="华文细黑" pitchFamily="2" charset="-122"/>
              </a:rPr>
              <a:t>沟通机制：与客户无缝沟通， 快速反应客户需求</a:t>
            </a:r>
          </a:p>
          <a:p>
            <a:endParaRPr lang="zh-CN" altLang="en-US" dirty="0">
              <a:latin typeface="华文细黑" pitchFamily="2" charset="-122"/>
              <a:ea typeface="华文细黑" pitchFamily="2" charset="-122"/>
            </a:endParaRPr>
          </a:p>
          <a:p>
            <a:r>
              <a:rPr lang="zh-CN" altLang="en-US" dirty="0">
                <a:latin typeface="华文细黑" pitchFamily="2" charset="-122"/>
                <a:ea typeface="华文细黑" pitchFamily="2" charset="-122"/>
              </a:rPr>
              <a:t>信息服务支持：为企业期货投资提供研发支持</a:t>
            </a:r>
          </a:p>
          <a:p>
            <a:endParaRPr lang="zh-CN" altLang="en-US" dirty="0">
              <a:latin typeface="华文细黑" pitchFamily="2" charset="-122"/>
              <a:ea typeface="华文细黑" pitchFamily="2" charset="-122"/>
            </a:endParaRPr>
          </a:p>
          <a:p>
            <a:r>
              <a:rPr lang="zh-CN" altLang="en-US" dirty="0">
                <a:latin typeface="华文细黑" pitchFamily="2" charset="-122"/>
                <a:ea typeface="华文细黑" pitchFamily="2" charset="-122"/>
              </a:rPr>
              <a:t>套保方案制定：根据企业经营状况制定套保方案</a:t>
            </a:r>
          </a:p>
          <a:p>
            <a:endParaRPr lang="zh-CN" altLang="en-US" dirty="0">
              <a:latin typeface="华文细黑" pitchFamily="2" charset="-122"/>
              <a:ea typeface="华文细黑" pitchFamily="2" charset="-122"/>
            </a:endParaRPr>
          </a:p>
          <a:p>
            <a:r>
              <a:rPr lang="zh-CN" altLang="en-US" dirty="0">
                <a:latin typeface="华文细黑" pitchFamily="2" charset="-122"/>
                <a:ea typeface="华文细黑" pitchFamily="2" charset="-122"/>
              </a:rPr>
              <a:t>增值服务：根据企业生产需求定制增值服务</a:t>
            </a:r>
          </a:p>
          <a:p>
            <a:endParaRPr lang="zh-CN" altLang="en-US" dirty="0">
              <a:latin typeface="华文细黑" pitchFamily="2" charset="-122"/>
              <a:ea typeface="华文细黑" pitchFamily="2" charset="-122"/>
            </a:endParaRPr>
          </a:p>
          <a:p>
            <a:r>
              <a:rPr lang="zh-CN" altLang="en-US" dirty="0">
                <a:latin typeface="华文细黑" pitchFamily="2" charset="-122"/>
                <a:ea typeface="华文细黑" pitchFamily="2" charset="-122"/>
              </a:rPr>
              <a:t>风险管理：全程监控交易。</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428596" y="114298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a:spLocks noGrp="1" noChangeArrowheads="1"/>
          </p:cNvSpPr>
          <p:nvPr>
            <p:ph type="title" idx="4294967295"/>
          </p:nvPr>
        </p:nvSpPr>
        <p:spPr>
          <a:xfrm>
            <a:off x="457200" y="214313"/>
            <a:ext cx="8229600" cy="939800"/>
          </a:xfrm>
        </p:spPr>
        <p:txBody>
          <a:bodyPr/>
          <a:lstStyle/>
          <a:p>
            <a:pPr algn="l" eaLnBrk="1" hangingPunct="1">
              <a:defRPr/>
            </a:pPr>
            <a:r>
              <a:rPr lang="zh-CN" altLang="en-US" sz="2400" b="1" dirty="0">
                <a:solidFill>
                  <a:schemeClr val="tx1"/>
                </a:solidFill>
                <a:latin typeface="黑体" pitchFamily="2" charset="-122"/>
                <a:ea typeface="黑体" pitchFamily="2" charset="-122"/>
                <a:cs typeface="+mn-cs"/>
              </a:rPr>
              <a:t>广州期货项目式服务</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0" descr="封面"/>
          <p:cNvPicPr>
            <a:picLocks noChangeAspect="1" noChangeArrowheads="1"/>
          </p:cNvPicPr>
          <p:nvPr/>
        </p:nvPicPr>
        <p:blipFill>
          <a:blip r:embed="rId2"/>
          <a:srcRect/>
          <a:stretch>
            <a:fillRect/>
          </a:stretch>
        </p:blipFill>
        <p:spPr bwMode="auto">
          <a:xfrm>
            <a:off x="0" y="0"/>
            <a:ext cx="9164638" cy="6858000"/>
          </a:xfrm>
          <a:prstGeom prst="rect">
            <a:avLst/>
          </a:prstGeom>
          <a:noFill/>
          <a:ln w="9525">
            <a:noFill/>
            <a:miter lim="800000"/>
            <a:headEnd/>
            <a:tailEnd/>
          </a:ln>
        </p:spPr>
      </p:pic>
      <p:sp>
        <p:nvSpPr>
          <p:cNvPr id="51202"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zh-CN">
              <a:sym typeface="Arial" charset="0"/>
            </a:endParaRPr>
          </a:p>
        </p:txBody>
      </p:sp>
      <p:sp>
        <p:nvSpPr>
          <p:cNvPr id="51203" name="Rectangle 7"/>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a:tabLst>
                <a:tab pos="295275" algn="l"/>
              </a:tabLst>
            </a:pPr>
            <a:r>
              <a:rPr lang="en-US" altLang="zh-CN" sz="1600" b="1">
                <a:solidFill>
                  <a:srgbClr val="003399"/>
                </a:solidFill>
                <a:latin typeface="Times New Roman" pitchFamily="18" charset="0"/>
                <a:sym typeface="Times New Roman" pitchFamily="18" charset="0"/>
              </a:rPr>
              <a:t>	</a:t>
            </a:r>
            <a:endParaRPr lang="zh-CN" altLang="en-US" sz="1600" b="1">
              <a:solidFill>
                <a:srgbClr val="003399"/>
              </a:solidFill>
              <a:latin typeface="Times New Roman" pitchFamily="18" charset="0"/>
              <a:sym typeface="Times New Roman" pitchFamily="18" charset="0"/>
            </a:endParaRPr>
          </a:p>
          <a:p>
            <a:pPr>
              <a:tabLst>
                <a:tab pos="295275" algn="l"/>
              </a:tabLst>
            </a:pPr>
            <a:r>
              <a:rPr lang="en-US" altLang="zh-CN" sz="1300">
                <a:sym typeface="宋体-WinCharSetFFFF-H"/>
              </a:rPr>
              <a:t/>
            </a:r>
            <a:br>
              <a:rPr lang="en-US" altLang="zh-CN" sz="1300">
                <a:sym typeface="宋体-WinCharSetFFFF-H"/>
              </a:rPr>
            </a:br>
            <a:endParaRPr lang="en-US" altLang="zh-CN" sz="1300">
              <a:sym typeface="宋体-WinCharSetFFFF-H"/>
            </a:endParaRPr>
          </a:p>
        </p:txBody>
      </p:sp>
      <p:sp>
        <p:nvSpPr>
          <p:cNvPr id="51204" name="Text Box 8"/>
          <p:cNvSpPr>
            <a:spLocks noChangeArrowheads="1"/>
          </p:cNvSpPr>
          <p:nvPr/>
        </p:nvSpPr>
        <p:spPr bwMode="auto">
          <a:xfrm>
            <a:off x="1357313" y="1928813"/>
            <a:ext cx="7321550" cy="1071562"/>
          </a:xfrm>
          <a:prstGeom prst="rect">
            <a:avLst/>
          </a:prstGeom>
          <a:noFill/>
          <a:ln w="9525">
            <a:noFill/>
            <a:miter lim="800000"/>
            <a:headEnd/>
            <a:tailEnd/>
          </a:ln>
        </p:spPr>
        <p:txBody>
          <a:bodyPr/>
          <a:lstStyle/>
          <a:p>
            <a:pPr algn="just"/>
            <a:endParaRPr lang="zh-CN" altLang="en-US" sz="3600">
              <a:solidFill>
                <a:schemeClr val="bg1"/>
              </a:solidFill>
              <a:ea typeface="黑体" pitchFamily="2" charset="-122"/>
              <a:sym typeface="Arial" charset="0"/>
            </a:endParaRPr>
          </a:p>
        </p:txBody>
      </p:sp>
      <p:pic>
        <p:nvPicPr>
          <p:cNvPr id="51205" name="Picture 7" descr="广州期货"/>
          <p:cNvPicPr>
            <a:picLocks noChangeAspect="1" noChangeArrowheads="1"/>
          </p:cNvPicPr>
          <p:nvPr/>
        </p:nvPicPr>
        <p:blipFill>
          <a:blip r:embed="rId3"/>
          <a:srcRect t="67168" r="40666"/>
          <a:stretch>
            <a:fillRect/>
          </a:stretch>
        </p:blipFill>
        <p:spPr bwMode="auto">
          <a:xfrm>
            <a:off x="322263" y="187325"/>
            <a:ext cx="1838325" cy="647700"/>
          </a:xfrm>
          <a:prstGeom prst="rect">
            <a:avLst/>
          </a:prstGeom>
          <a:noFill/>
          <a:ln w="9525">
            <a:noFill/>
            <a:miter lim="800000"/>
            <a:headEnd/>
            <a:tailEnd/>
          </a:ln>
        </p:spPr>
      </p:pic>
      <p:pic>
        <p:nvPicPr>
          <p:cNvPr id="51206" name="矩形 7"/>
          <p:cNvPicPr>
            <a:picLocks noChangeArrowheads="1"/>
          </p:cNvPicPr>
          <p:nvPr/>
        </p:nvPicPr>
        <p:blipFill>
          <a:blip r:embed="rId4"/>
          <a:srcRect b="43178"/>
          <a:stretch>
            <a:fillRect/>
          </a:stretch>
        </p:blipFill>
        <p:spPr bwMode="auto">
          <a:xfrm>
            <a:off x="2925763" y="1484313"/>
            <a:ext cx="2006600" cy="1112837"/>
          </a:xfrm>
          <a:prstGeom prst="rect">
            <a:avLst/>
          </a:prstGeom>
          <a:noFill/>
          <a:ln w="9525">
            <a:noFill/>
            <a:miter lim="800000"/>
            <a:headEnd/>
            <a:tailEnd/>
          </a:ln>
        </p:spPr>
      </p:pic>
      <p:sp>
        <p:nvSpPr>
          <p:cNvPr id="51207" name="TextBox 5"/>
          <p:cNvSpPr txBox="1">
            <a:spLocks noChangeArrowheads="1"/>
          </p:cNvSpPr>
          <p:nvPr/>
        </p:nvSpPr>
        <p:spPr bwMode="auto">
          <a:xfrm>
            <a:off x="4695825" y="5189538"/>
            <a:ext cx="2055371" cy="1200329"/>
          </a:xfrm>
          <a:prstGeom prst="rect">
            <a:avLst/>
          </a:prstGeom>
          <a:noFill/>
          <a:ln w="9525">
            <a:noFill/>
            <a:miter lim="800000"/>
            <a:headEnd/>
            <a:tailEnd/>
          </a:ln>
        </p:spPr>
        <p:txBody>
          <a:bodyPr wrap="none">
            <a:spAutoFit/>
          </a:bodyPr>
          <a:lstStyle/>
          <a:p>
            <a:pPr>
              <a:lnSpc>
                <a:spcPct val="150000"/>
              </a:lnSpc>
            </a:pPr>
            <a:r>
              <a:rPr lang="zh-CN" altLang="en-US" sz="1600" b="1" dirty="0">
                <a:solidFill>
                  <a:schemeClr val="bg1"/>
                </a:solidFill>
                <a:latin typeface="宋体" charset="-122"/>
              </a:rPr>
              <a:t>广州期货有限公司</a:t>
            </a:r>
            <a:endParaRPr lang="en-US" altLang="zh-CN" sz="1600" b="1" dirty="0">
              <a:solidFill>
                <a:schemeClr val="bg1"/>
              </a:solidFill>
              <a:latin typeface="宋体" charset="-122"/>
            </a:endParaRPr>
          </a:p>
          <a:p>
            <a:pPr>
              <a:lnSpc>
                <a:spcPct val="150000"/>
              </a:lnSpc>
            </a:pPr>
            <a:r>
              <a:rPr lang="zh-CN" altLang="en-US" sz="1600" b="1" dirty="0">
                <a:solidFill>
                  <a:schemeClr val="bg1"/>
                </a:solidFill>
                <a:latin typeface="宋体" charset="-122"/>
              </a:rPr>
              <a:t>研究部 </a:t>
            </a:r>
            <a:endParaRPr lang="en-US" altLang="zh-CN" sz="1600" b="1" dirty="0">
              <a:solidFill>
                <a:schemeClr val="bg1"/>
              </a:solidFill>
              <a:latin typeface="宋体" charset="-122"/>
            </a:endParaRPr>
          </a:p>
          <a:p>
            <a:pPr>
              <a:lnSpc>
                <a:spcPct val="150000"/>
              </a:lnSpc>
            </a:pPr>
            <a:r>
              <a:rPr lang="zh-CN" altLang="en-US" sz="1600" b="1" dirty="0">
                <a:solidFill>
                  <a:schemeClr val="bg1"/>
                </a:solidFill>
                <a:latin typeface="宋体" charset="-122"/>
              </a:rPr>
              <a:t>电话：020-221398</a:t>
            </a:r>
            <a:r>
              <a:rPr lang="en-US" altLang="zh-CN" sz="1600" b="1" dirty="0">
                <a:solidFill>
                  <a:schemeClr val="bg1"/>
                </a:solidFill>
                <a:latin typeface="宋体" charset="-122"/>
              </a:rPr>
              <a:t>58</a:t>
            </a:r>
            <a:endParaRPr lang="zh-CN" altLang="en-US" sz="1600" b="1" dirty="0">
              <a:solidFill>
                <a:schemeClr val="bg1"/>
              </a:solidFill>
              <a:latin typeface="宋体" charset="-122"/>
            </a:endParaRPr>
          </a:p>
        </p:txBody>
      </p:sp>
      <p:pic>
        <p:nvPicPr>
          <p:cNvPr id="51208" name="矩形 7"/>
          <p:cNvPicPr>
            <a:picLocks noChangeArrowheads="1"/>
          </p:cNvPicPr>
          <p:nvPr/>
        </p:nvPicPr>
        <p:blipFill>
          <a:blip r:embed="rId4"/>
          <a:srcRect b="43178"/>
          <a:stretch>
            <a:fillRect/>
          </a:stretch>
        </p:blipFill>
        <p:spPr bwMode="auto">
          <a:xfrm>
            <a:off x="3862388" y="1484313"/>
            <a:ext cx="1933575" cy="1112837"/>
          </a:xfrm>
          <a:prstGeom prst="rect">
            <a:avLst/>
          </a:prstGeom>
          <a:noFill/>
          <a:ln w="9525">
            <a:noFill/>
            <a:miter lim="800000"/>
            <a:headEnd/>
            <a:tailEnd/>
          </a:ln>
        </p:spPr>
      </p:pic>
      <p:pic>
        <p:nvPicPr>
          <p:cNvPr id="51210" name="Picture 10" descr="1"/>
          <p:cNvPicPr>
            <a:picLocks noChangeAspect="1" noChangeArrowheads="1"/>
          </p:cNvPicPr>
          <p:nvPr/>
        </p:nvPicPr>
        <p:blipFill>
          <a:blip r:embed="rId5"/>
          <a:srcRect/>
          <a:stretch>
            <a:fillRect/>
          </a:stretch>
        </p:blipFill>
        <p:spPr bwMode="auto">
          <a:xfrm>
            <a:off x="4584700" y="6426200"/>
            <a:ext cx="2908300" cy="171450"/>
          </a:xfrm>
          <a:prstGeom prst="rect">
            <a:avLst/>
          </a:prstGeom>
          <a:noFill/>
        </p:spPr>
      </p:pic>
      <p:pic>
        <p:nvPicPr>
          <p:cNvPr id="51211" name="Picture 11" descr="2"/>
          <p:cNvPicPr>
            <a:picLocks noChangeAspect="1" noChangeArrowheads="1"/>
          </p:cNvPicPr>
          <p:nvPr/>
        </p:nvPicPr>
        <p:blipFill>
          <a:blip r:embed="rId6"/>
          <a:srcRect/>
          <a:stretch>
            <a:fillRect/>
          </a:stretch>
        </p:blipFill>
        <p:spPr bwMode="auto">
          <a:xfrm>
            <a:off x="4572000" y="6426200"/>
            <a:ext cx="433388" cy="171450"/>
          </a:xfrm>
          <a:prstGeom prst="rect">
            <a:avLst/>
          </a:prstGeom>
          <a:noFill/>
        </p:spPr>
      </p:pic>
    </p:spTree>
  </p:cSld>
  <p:clrMapOvr>
    <a:masterClrMapping/>
  </p:clrMapOvr>
  <p:transition advTm="16031"/>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16013" y="44450"/>
            <a:ext cx="7993062" cy="563563"/>
          </a:xfrm>
          <a:prstGeom prst="rect">
            <a:avLst/>
          </a:prstGeom>
          <a:noFill/>
          <a:ln w="9525">
            <a:noFill/>
            <a:miter lim="800000"/>
            <a:headEnd/>
            <a:tailEnd/>
          </a:ln>
        </p:spPr>
        <p:txBody>
          <a:bodyPr anchor="ctr"/>
          <a:lstStyle/>
          <a:p>
            <a:pPr>
              <a:defRPr/>
            </a:pPr>
            <a:r>
              <a:rPr lang="zh-CN" altLang="en-US" sz="2400" kern="0" dirty="0">
                <a:solidFill>
                  <a:schemeClr val="bg1"/>
                </a:solidFill>
                <a:latin typeface="+mj-lt"/>
                <a:ea typeface="+mj-ea"/>
                <a:cs typeface="+mj-cs"/>
              </a:rPr>
              <a:t>企业经营案例</a:t>
            </a:r>
          </a:p>
        </p:txBody>
      </p:sp>
      <p:sp>
        <p:nvSpPr>
          <p:cNvPr id="21507" name="Text Box 4"/>
          <p:cNvSpPr txBox="1">
            <a:spLocks noChangeArrowheads="1"/>
          </p:cNvSpPr>
          <p:nvPr/>
        </p:nvSpPr>
        <p:spPr bwMode="auto">
          <a:xfrm>
            <a:off x="4786313" y="1500188"/>
            <a:ext cx="3675062" cy="4278094"/>
          </a:xfrm>
          <a:prstGeom prst="rect">
            <a:avLst/>
          </a:prstGeom>
          <a:noFill/>
          <a:ln w="9525">
            <a:noFill/>
            <a:miter lim="800000"/>
            <a:headEnd/>
            <a:tailEnd/>
          </a:ln>
        </p:spPr>
        <p:txBody>
          <a:bodyPr anchor="ctr">
            <a:spAutoFit/>
          </a:bodyPr>
          <a:lstStyle/>
          <a:p>
            <a:pPr>
              <a:lnSpc>
                <a:spcPct val="170000"/>
              </a:lnSpc>
            </a:pPr>
            <a:r>
              <a:rPr lang="zh-CN" altLang="en-US" sz="2000" dirty="0" smtClean="0">
                <a:latin typeface="华文细黑" pitchFamily="2" charset="-122"/>
                <a:ea typeface="华文细黑" pitchFamily="2" charset="-122"/>
              </a:rPr>
              <a:t>案例</a:t>
            </a:r>
            <a:r>
              <a:rPr lang="en-US" altLang="zh-CN" sz="2000" dirty="0" smtClean="0">
                <a:latin typeface="华文细黑" pitchFamily="2" charset="-122"/>
                <a:ea typeface="华文细黑" pitchFamily="2" charset="-122"/>
              </a:rPr>
              <a:t>2</a:t>
            </a:r>
            <a:r>
              <a:rPr lang="zh-CN" altLang="en-US" sz="2000" dirty="0" smtClean="0">
                <a:latin typeface="华文细黑" pitchFamily="2" charset="-122"/>
                <a:ea typeface="华文细黑" pitchFamily="2" charset="-122"/>
              </a:rPr>
              <a:t>：</a:t>
            </a:r>
            <a:r>
              <a:rPr lang="zh-CN" altLang="en-US" sz="2000" dirty="0">
                <a:latin typeface="华文细黑" pitchFamily="2" charset="-122"/>
                <a:ea typeface="华文细黑" pitchFamily="2" charset="-122"/>
              </a:rPr>
              <a:t>该企业在</a:t>
            </a:r>
            <a:r>
              <a:rPr lang="en-US" altLang="zh-CN" sz="2000" dirty="0" smtClean="0">
                <a:solidFill>
                  <a:srgbClr val="C00000"/>
                </a:solidFill>
                <a:latin typeface="华文细黑" pitchFamily="2" charset="-122"/>
                <a:ea typeface="华文细黑" pitchFamily="2" charset="-122"/>
              </a:rPr>
              <a:t>2013</a:t>
            </a:r>
            <a:r>
              <a:rPr lang="zh-CN" altLang="en-US" sz="2000" dirty="0" smtClean="0">
                <a:solidFill>
                  <a:srgbClr val="C00000"/>
                </a:solidFill>
                <a:latin typeface="华文细黑" pitchFamily="2" charset="-122"/>
                <a:ea typeface="华文细黑" pitchFamily="2" charset="-122"/>
              </a:rPr>
              <a:t>年</a:t>
            </a:r>
            <a:r>
              <a:rPr lang="en-US" altLang="zh-CN" sz="2000" dirty="0" smtClean="0">
                <a:solidFill>
                  <a:srgbClr val="C00000"/>
                </a:solidFill>
                <a:latin typeface="华文细黑" pitchFamily="2" charset="-122"/>
                <a:ea typeface="华文细黑" pitchFamily="2" charset="-122"/>
              </a:rPr>
              <a:t>11</a:t>
            </a:r>
            <a:r>
              <a:rPr lang="zh-CN" altLang="en-US" sz="2000" dirty="0" smtClean="0">
                <a:solidFill>
                  <a:srgbClr val="C00000"/>
                </a:solidFill>
                <a:latin typeface="华文细黑" pitchFamily="2" charset="-122"/>
                <a:ea typeface="华文细黑" pitchFamily="2" charset="-122"/>
              </a:rPr>
              <a:t>月</a:t>
            </a:r>
            <a:r>
              <a:rPr lang="zh-CN" altLang="en-US" sz="2000" dirty="0">
                <a:latin typeface="华文细黑" pitchFamily="2" charset="-122"/>
                <a:ea typeface="华文细黑" pitchFamily="2" charset="-122"/>
              </a:rPr>
              <a:t>与</a:t>
            </a:r>
            <a:r>
              <a:rPr lang="zh-CN" altLang="en-US" sz="2000" dirty="0" smtClean="0">
                <a:latin typeface="华文细黑" pitchFamily="2" charset="-122"/>
                <a:ea typeface="华文细黑" pitchFamily="2" charset="-122"/>
              </a:rPr>
              <a:t>某电厂签定</a:t>
            </a:r>
            <a:r>
              <a:rPr lang="en-US" altLang="zh-CN" sz="2000" dirty="0" smtClean="0">
                <a:latin typeface="华文细黑" pitchFamily="2" charset="-122"/>
                <a:ea typeface="华文细黑" pitchFamily="2" charset="-122"/>
              </a:rPr>
              <a:t>50</a:t>
            </a:r>
            <a:r>
              <a:rPr lang="zh-CN" altLang="en-US" sz="2000" dirty="0" smtClean="0">
                <a:latin typeface="华文细黑" pitchFamily="2" charset="-122"/>
                <a:ea typeface="华文细黑" pitchFamily="2" charset="-122"/>
              </a:rPr>
              <a:t>万吨</a:t>
            </a:r>
            <a:r>
              <a:rPr lang="en-US" altLang="zh-CN" sz="2000" dirty="0" smtClean="0">
                <a:latin typeface="华文细黑" pitchFamily="2" charset="-122"/>
                <a:ea typeface="华文细黑" pitchFamily="2" charset="-122"/>
              </a:rPr>
              <a:t>Q5500</a:t>
            </a:r>
            <a:r>
              <a:rPr lang="zh-CN" altLang="en-US" sz="2000" dirty="0" smtClean="0">
                <a:latin typeface="华文细黑" pitchFamily="2" charset="-122"/>
                <a:ea typeface="华文细黑" pitchFamily="2" charset="-122"/>
              </a:rPr>
              <a:t>动力煤的</a:t>
            </a:r>
            <a:r>
              <a:rPr lang="zh-CN" altLang="en-US" sz="2000" dirty="0">
                <a:latin typeface="华文细黑" pitchFamily="2" charset="-122"/>
                <a:ea typeface="华文细黑" pitchFamily="2" charset="-122"/>
              </a:rPr>
              <a:t>合同，双方协定的价格是根据</a:t>
            </a:r>
            <a:r>
              <a:rPr lang="zh-CN" altLang="en-US" sz="2000" dirty="0" smtClean="0">
                <a:latin typeface="华文细黑" pitchFamily="2" charset="-122"/>
                <a:ea typeface="华文细黑" pitchFamily="2" charset="-122"/>
              </a:rPr>
              <a:t>目前</a:t>
            </a:r>
            <a:r>
              <a:rPr lang="en-US" altLang="zh-CN" sz="2000" dirty="0" smtClean="0">
                <a:latin typeface="华文细黑" pitchFamily="2" charset="-122"/>
                <a:ea typeface="华文细黑" pitchFamily="2" charset="-122"/>
              </a:rPr>
              <a:t>Q5500</a:t>
            </a:r>
            <a:r>
              <a:rPr lang="zh-CN" altLang="en-US" sz="2000" dirty="0" smtClean="0">
                <a:latin typeface="华文细黑" pitchFamily="2" charset="-122"/>
                <a:ea typeface="华文细黑" pitchFamily="2" charset="-122"/>
              </a:rPr>
              <a:t>动力煤</a:t>
            </a:r>
            <a:r>
              <a:rPr lang="en-US" altLang="zh-CN" sz="2000" dirty="0" smtClean="0">
                <a:solidFill>
                  <a:srgbClr val="C00000"/>
                </a:solidFill>
                <a:latin typeface="华文细黑" pitchFamily="2" charset="-122"/>
                <a:ea typeface="华文细黑" pitchFamily="2" charset="-122"/>
              </a:rPr>
              <a:t>540</a:t>
            </a:r>
            <a:r>
              <a:rPr lang="zh-CN" altLang="en-US" sz="2000" dirty="0" smtClean="0">
                <a:solidFill>
                  <a:srgbClr val="C00000"/>
                </a:solidFill>
                <a:latin typeface="华文细黑" pitchFamily="2" charset="-122"/>
                <a:ea typeface="华文细黑" pitchFamily="2" charset="-122"/>
              </a:rPr>
              <a:t>元</a:t>
            </a:r>
            <a:r>
              <a:rPr lang="en-US" altLang="zh-CN" sz="2000" dirty="0">
                <a:latin typeface="华文细黑" pitchFamily="2" charset="-122"/>
                <a:ea typeface="华文细黑" pitchFamily="2" charset="-122"/>
              </a:rPr>
              <a:t>/</a:t>
            </a:r>
            <a:r>
              <a:rPr lang="zh-CN" altLang="en-US" sz="2000" dirty="0">
                <a:latin typeface="华文细黑" pitchFamily="2" charset="-122"/>
                <a:ea typeface="华文细黑" pitchFamily="2" charset="-122"/>
              </a:rPr>
              <a:t>吨的价格所定的，最迟交货时间为</a:t>
            </a:r>
            <a:r>
              <a:rPr lang="en-US" altLang="zh-CN" sz="2000" dirty="0" smtClean="0">
                <a:solidFill>
                  <a:srgbClr val="C00000"/>
                </a:solidFill>
                <a:latin typeface="华文细黑" pitchFamily="2" charset="-122"/>
                <a:ea typeface="华文细黑" pitchFamily="2" charset="-122"/>
              </a:rPr>
              <a:t>2014</a:t>
            </a:r>
            <a:r>
              <a:rPr lang="zh-CN" altLang="en-US" sz="2000" dirty="0" smtClean="0">
                <a:solidFill>
                  <a:srgbClr val="C00000"/>
                </a:solidFill>
                <a:latin typeface="华文细黑" pitchFamily="2" charset="-122"/>
                <a:ea typeface="华文细黑" pitchFamily="2" charset="-122"/>
              </a:rPr>
              <a:t>年</a:t>
            </a:r>
            <a:r>
              <a:rPr lang="en-US" altLang="zh-CN" sz="2000" dirty="0" smtClean="0">
                <a:solidFill>
                  <a:srgbClr val="C00000"/>
                </a:solidFill>
                <a:latin typeface="华文细黑" pitchFamily="2" charset="-122"/>
                <a:ea typeface="华文细黑" pitchFamily="2" charset="-122"/>
              </a:rPr>
              <a:t>9</a:t>
            </a:r>
            <a:r>
              <a:rPr lang="zh-CN" altLang="en-US" sz="2000" dirty="0" smtClean="0">
                <a:solidFill>
                  <a:srgbClr val="C00000"/>
                </a:solidFill>
                <a:latin typeface="华文细黑" pitchFamily="2" charset="-122"/>
                <a:ea typeface="华文细黑" pitchFamily="2" charset="-122"/>
              </a:rPr>
              <a:t>月</a:t>
            </a:r>
            <a:r>
              <a:rPr lang="zh-CN" altLang="en-US" sz="2000" dirty="0">
                <a:latin typeface="华文细黑" pitchFamily="2" charset="-122"/>
                <a:ea typeface="华文细黑" pitchFamily="2" charset="-122"/>
              </a:rPr>
              <a:t>，在此</a:t>
            </a:r>
            <a:r>
              <a:rPr lang="zh-CN" altLang="en-US" sz="2000" dirty="0" smtClean="0">
                <a:latin typeface="华文细黑" pitchFamily="2" charset="-122"/>
                <a:ea typeface="华文细黑" pitchFamily="2" charset="-122"/>
              </a:rPr>
              <a:t>期间该企业要</a:t>
            </a:r>
            <a:r>
              <a:rPr lang="zh-CN" altLang="en-US" sz="2000" dirty="0">
                <a:solidFill>
                  <a:srgbClr val="C00000"/>
                </a:solidFill>
                <a:latin typeface="华文细黑" pitchFamily="2" charset="-122"/>
                <a:ea typeface="华文细黑" pitchFamily="2" charset="-122"/>
              </a:rPr>
              <a:t>根据</a:t>
            </a:r>
            <a:r>
              <a:rPr lang="zh-CN" altLang="en-US" sz="2000" dirty="0" smtClean="0">
                <a:solidFill>
                  <a:srgbClr val="C00000"/>
                </a:solidFill>
                <a:latin typeface="华文细黑" pitchFamily="2" charset="-122"/>
                <a:ea typeface="华文细黑" pitchFamily="2" charset="-122"/>
              </a:rPr>
              <a:t>该电厂要求</a:t>
            </a:r>
            <a:r>
              <a:rPr lang="zh-CN" altLang="en-US" sz="2000" dirty="0">
                <a:latin typeface="华文细黑" pitchFamily="2" charset="-122"/>
                <a:ea typeface="华文细黑" pitchFamily="2" charset="-122"/>
              </a:rPr>
              <a:t>的月份来交货。</a:t>
            </a:r>
          </a:p>
        </p:txBody>
      </p:sp>
      <p:pic>
        <p:nvPicPr>
          <p:cNvPr id="89090" name="Picture 2"/>
          <p:cNvPicPr>
            <a:picLocks noChangeAspect="1" noChangeArrowheads="1"/>
          </p:cNvPicPr>
          <p:nvPr/>
        </p:nvPicPr>
        <p:blipFill>
          <a:blip r:embed="rId3"/>
          <a:srcRect/>
          <a:stretch>
            <a:fillRect/>
          </a:stretch>
        </p:blipFill>
        <p:spPr bwMode="auto">
          <a:xfrm>
            <a:off x="285720" y="1142984"/>
            <a:ext cx="3962400" cy="4943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2"/>
          <p:cNvSpPr txBox="1">
            <a:spLocks noChangeArrowheads="1"/>
          </p:cNvSpPr>
          <p:nvPr/>
        </p:nvSpPr>
        <p:spPr bwMode="auto">
          <a:xfrm>
            <a:off x="457200" y="274638"/>
            <a:ext cx="8229600" cy="868362"/>
          </a:xfrm>
          <a:prstGeom prst="rect">
            <a:avLst/>
          </a:prstGeom>
          <a:noFill/>
          <a:ln w="9525">
            <a:noFill/>
            <a:miter lim="800000"/>
            <a:headEnd/>
            <a:tailEnd/>
          </a:ln>
          <a:effectLst/>
        </p:spPr>
        <p:txBody>
          <a:bodyPr anchor="ctr"/>
          <a:lstStyle/>
          <a:p>
            <a:pPr lvl="0">
              <a:defRPr/>
            </a:pPr>
            <a:r>
              <a:rPr lang="zh-CN" altLang="en-US" sz="2400" b="1" dirty="0" smtClean="0">
                <a:latin typeface="黑体" pitchFamily="49" charset="-122"/>
                <a:ea typeface="黑体" pitchFamily="49" charset="-122"/>
              </a:rPr>
              <a:t>一、动力煤期货的优势</a:t>
            </a:r>
            <a:r>
              <a:rPr lang="en-US" altLang="zh-CN" sz="2400" b="1" dirty="0" smtClean="0">
                <a:latin typeface="黑体" pitchFamily="49" charset="-122"/>
                <a:ea typeface="黑体" pitchFamily="49" charset="-122"/>
              </a:rPr>
              <a:t>——</a:t>
            </a:r>
            <a:r>
              <a:rPr lang="zh-CN" altLang="en-US" sz="2400" b="1" dirty="0" smtClean="0">
                <a:latin typeface="黑体" pitchFamily="49" charset="-122"/>
                <a:ea typeface="黑体" pitchFamily="49" charset="-122"/>
              </a:rPr>
              <a:t>锁定采购成本（买方）</a:t>
            </a:r>
            <a:endParaRPr lang="zh-CN" altLang="en-US" sz="2400" b="1" dirty="0">
              <a:latin typeface="黑体" pitchFamily="49" charset="-122"/>
              <a:ea typeface="黑体" pitchFamily="49"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16013" y="44450"/>
            <a:ext cx="7993062" cy="563563"/>
          </a:xfrm>
          <a:prstGeom prst="rect">
            <a:avLst/>
          </a:prstGeom>
          <a:noFill/>
          <a:ln w="9525">
            <a:noFill/>
            <a:miter lim="800000"/>
            <a:headEnd/>
            <a:tailEnd/>
          </a:ln>
        </p:spPr>
        <p:txBody>
          <a:bodyPr anchor="ctr"/>
          <a:lstStyle/>
          <a:p>
            <a:pPr>
              <a:defRPr/>
            </a:pPr>
            <a:r>
              <a:rPr lang="zh-CN" altLang="en-US" sz="2400" kern="0" dirty="0">
                <a:solidFill>
                  <a:schemeClr val="bg1"/>
                </a:solidFill>
                <a:latin typeface="+mj-lt"/>
                <a:ea typeface="+mj-ea"/>
                <a:cs typeface="+mj-cs"/>
              </a:rPr>
              <a:t>企业经营案例</a:t>
            </a:r>
          </a:p>
        </p:txBody>
      </p:sp>
      <p:sp>
        <p:nvSpPr>
          <p:cNvPr id="22531" name="Text Box 4"/>
          <p:cNvSpPr txBox="1">
            <a:spLocks noChangeArrowheads="1"/>
          </p:cNvSpPr>
          <p:nvPr/>
        </p:nvSpPr>
        <p:spPr bwMode="auto">
          <a:xfrm>
            <a:off x="285750" y="1000125"/>
            <a:ext cx="4286250" cy="5324535"/>
          </a:xfrm>
          <a:prstGeom prst="rect">
            <a:avLst/>
          </a:prstGeom>
          <a:noFill/>
          <a:ln w="9525">
            <a:noFill/>
            <a:miter lim="800000"/>
            <a:headEnd/>
            <a:tailEnd/>
          </a:ln>
        </p:spPr>
        <p:txBody>
          <a:bodyPr anchor="ctr">
            <a:spAutoFit/>
          </a:bodyPr>
          <a:lstStyle/>
          <a:p>
            <a:pPr>
              <a:lnSpc>
                <a:spcPct val="170000"/>
              </a:lnSpc>
            </a:pPr>
            <a:r>
              <a:rPr lang="zh-CN" altLang="en-US" sz="2000" u="sng" dirty="0">
                <a:latin typeface="华文细黑" pitchFamily="2" charset="-122"/>
                <a:ea typeface="华文细黑" pitchFamily="2" charset="-122"/>
              </a:rPr>
              <a:t>情况</a:t>
            </a:r>
            <a:r>
              <a:rPr lang="en-US" altLang="zh-CN" sz="2000" u="sng" dirty="0">
                <a:latin typeface="华文细黑" pitchFamily="2" charset="-122"/>
                <a:ea typeface="华文细黑" pitchFamily="2" charset="-122"/>
              </a:rPr>
              <a:t>1</a:t>
            </a:r>
            <a:r>
              <a:rPr lang="zh-CN" altLang="en-US" sz="2000" dirty="0">
                <a:latin typeface="华文细黑" pitchFamily="2" charset="-122"/>
                <a:ea typeface="华文细黑" pitchFamily="2" charset="-122"/>
              </a:rPr>
              <a:t>：假设</a:t>
            </a:r>
            <a:r>
              <a:rPr lang="zh-CN" altLang="en-US" sz="2000" dirty="0" smtClean="0">
                <a:latin typeface="华文细黑" pitchFamily="2" charset="-122"/>
                <a:ea typeface="华文细黑" pitchFamily="2" charset="-122"/>
              </a:rPr>
              <a:t>目前该企业</a:t>
            </a:r>
            <a:r>
              <a:rPr lang="zh-CN" altLang="en-US" sz="2000" dirty="0" smtClean="0">
                <a:solidFill>
                  <a:srgbClr val="C00000"/>
                </a:solidFill>
                <a:latin typeface="华文细黑" pitchFamily="2" charset="-122"/>
                <a:ea typeface="华文细黑" pitchFamily="2" charset="-122"/>
              </a:rPr>
              <a:t>没有</a:t>
            </a:r>
            <a:r>
              <a:rPr lang="zh-CN" altLang="en-US" sz="2000" dirty="0">
                <a:solidFill>
                  <a:srgbClr val="C00000"/>
                </a:solidFill>
                <a:latin typeface="华文细黑" pitchFamily="2" charset="-122"/>
                <a:ea typeface="华文细黑" pitchFamily="2" charset="-122"/>
              </a:rPr>
              <a:t>库存</a:t>
            </a:r>
            <a:r>
              <a:rPr lang="zh-CN" altLang="en-US" sz="2000" dirty="0">
                <a:latin typeface="华文细黑" pitchFamily="2" charset="-122"/>
                <a:ea typeface="华文细黑" pitchFamily="2" charset="-122"/>
              </a:rPr>
              <a:t>，</a:t>
            </a:r>
            <a:r>
              <a:rPr lang="en-US" altLang="zh-CN" sz="2000" dirty="0" smtClean="0">
                <a:latin typeface="华文细黑" pitchFamily="2" charset="-122"/>
                <a:ea typeface="华文细黑" pitchFamily="2" charset="-122"/>
              </a:rPr>
              <a:t>2013</a:t>
            </a:r>
            <a:r>
              <a:rPr lang="zh-CN" altLang="en-US" sz="2000" dirty="0" smtClean="0">
                <a:latin typeface="华文细黑" pitchFamily="2" charset="-122"/>
                <a:ea typeface="华文细黑" pitchFamily="2" charset="-122"/>
              </a:rPr>
              <a:t>年</a:t>
            </a:r>
            <a:r>
              <a:rPr lang="en-US" altLang="zh-CN" sz="2000" dirty="0" smtClean="0">
                <a:latin typeface="华文细黑" pitchFamily="2" charset="-122"/>
                <a:ea typeface="华文细黑" pitchFamily="2" charset="-122"/>
              </a:rPr>
              <a:t>12</a:t>
            </a:r>
            <a:r>
              <a:rPr lang="zh-CN" altLang="en-US" sz="2000" dirty="0" smtClean="0">
                <a:latin typeface="华文细黑" pitchFamily="2" charset="-122"/>
                <a:ea typeface="华文细黑" pitchFamily="2" charset="-122"/>
              </a:rPr>
              <a:t>月时电厂要求该企业在明年</a:t>
            </a:r>
            <a:r>
              <a:rPr lang="en-US" altLang="zh-CN" sz="2000" dirty="0" smtClean="0">
                <a:latin typeface="华文细黑" pitchFamily="2" charset="-122"/>
                <a:ea typeface="华文细黑" pitchFamily="2" charset="-122"/>
              </a:rPr>
              <a:t>1</a:t>
            </a:r>
            <a:r>
              <a:rPr lang="zh-CN" altLang="en-US" sz="2000" dirty="0" smtClean="0">
                <a:latin typeface="华文细黑" pitchFamily="2" charset="-122"/>
                <a:ea typeface="华文细黑" pitchFamily="2" charset="-122"/>
              </a:rPr>
              <a:t>、</a:t>
            </a:r>
            <a:r>
              <a:rPr lang="en-US" altLang="zh-CN" sz="2000" dirty="0" smtClean="0">
                <a:latin typeface="华文细黑" pitchFamily="2" charset="-122"/>
                <a:ea typeface="华文细黑" pitchFamily="2" charset="-122"/>
              </a:rPr>
              <a:t>3</a:t>
            </a:r>
            <a:r>
              <a:rPr lang="zh-CN" altLang="en-US" sz="2000" dirty="0" smtClean="0">
                <a:latin typeface="华文细黑" pitchFamily="2" charset="-122"/>
                <a:ea typeface="华文细黑" pitchFamily="2" charset="-122"/>
              </a:rPr>
              <a:t>、</a:t>
            </a:r>
            <a:r>
              <a:rPr lang="en-US" altLang="zh-CN" sz="2000" dirty="0" smtClean="0">
                <a:latin typeface="华文细黑" pitchFamily="2" charset="-122"/>
                <a:ea typeface="华文细黑" pitchFamily="2" charset="-122"/>
              </a:rPr>
              <a:t>5</a:t>
            </a:r>
            <a:r>
              <a:rPr lang="zh-CN" altLang="en-US" sz="2000" dirty="0" smtClean="0">
                <a:latin typeface="华文细黑" pitchFamily="2" charset="-122"/>
                <a:ea typeface="华文细黑" pitchFamily="2" charset="-122"/>
              </a:rPr>
              <a:t>、</a:t>
            </a:r>
            <a:r>
              <a:rPr lang="en-US" altLang="zh-CN" sz="2000" dirty="0" smtClean="0">
                <a:latin typeface="华文细黑" pitchFamily="2" charset="-122"/>
                <a:ea typeface="华文细黑" pitchFamily="2" charset="-122"/>
              </a:rPr>
              <a:t>7</a:t>
            </a:r>
            <a:r>
              <a:rPr lang="zh-CN" altLang="en-US" sz="2000" dirty="0" smtClean="0">
                <a:latin typeface="华文细黑" pitchFamily="2" charset="-122"/>
                <a:ea typeface="华文细黑" pitchFamily="2" charset="-122"/>
              </a:rPr>
              <a:t>月及</a:t>
            </a:r>
            <a:r>
              <a:rPr lang="en-US" altLang="zh-CN" sz="2000" dirty="0" smtClean="0">
                <a:latin typeface="华文细黑" pitchFamily="2" charset="-122"/>
                <a:ea typeface="华文细黑" pitchFamily="2" charset="-122"/>
              </a:rPr>
              <a:t>9</a:t>
            </a:r>
            <a:r>
              <a:rPr lang="zh-CN" altLang="en-US" sz="2000" dirty="0" smtClean="0">
                <a:latin typeface="华文细黑" pitchFamily="2" charset="-122"/>
                <a:ea typeface="华文细黑" pitchFamily="2" charset="-122"/>
              </a:rPr>
              <a:t>月</a:t>
            </a:r>
            <a:r>
              <a:rPr lang="zh-CN" altLang="en-US" sz="2000" dirty="0">
                <a:latin typeface="华文细黑" pitchFamily="2" charset="-122"/>
                <a:ea typeface="华文细黑" pitchFamily="2" charset="-122"/>
              </a:rPr>
              <a:t>各</a:t>
            </a:r>
            <a:r>
              <a:rPr lang="zh-CN" altLang="en-US" sz="2000" dirty="0" smtClean="0">
                <a:latin typeface="华文细黑" pitchFamily="2" charset="-122"/>
                <a:ea typeface="华文细黑" pitchFamily="2" charset="-122"/>
              </a:rPr>
              <a:t>交</a:t>
            </a:r>
            <a:r>
              <a:rPr lang="en-US" altLang="zh-CN" sz="2000" dirty="0" smtClean="0">
                <a:latin typeface="华文细黑" pitchFamily="2" charset="-122"/>
                <a:ea typeface="华文细黑" pitchFamily="2" charset="-122"/>
              </a:rPr>
              <a:t>10</a:t>
            </a:r>
            <a:r>
              <a:rPr lang="zh-CN" altLang="en-US" sz="2000" dirty="0" smtClean="0">
                <a:latin typeface="华文细黑" pitchFamily="2" charset="-122"/>
                <a:ea typeface="华文细黑" pitchFamily="2" charset="-122"/>
              </a:rPr>
              <a:t>万吨动力煤。</a:t>
            </a:r>
            <a:r>
              <a:rPr lang="zh-CN" altLang="en-US" sz="2000" dirty="0">
                <a:latin typeface="华文细黑" pitchFamily="2" charset="-122"/>
                <a:ea typeface="华文细黑" pitchFamily="2" charset="-122"/>
              </a:rPr>
              <a:t>该如何去做套保方案呢？</a:t>
            </a:r>
            <a:endParaRPr lang="en-US" altLang="zh-CN" sz="2000" dirty="0">
              <a:latin typeface="华文细黑" pitchFamily="2" charset="-122"/>
              <a:ea typeface="华文细黑" pitchFamily="2" charset="-122"/>
            </a:endParaRPr>
          </a:p>
          <a:p>
            <a:pPr>
              <a:lnSpc>
                <a:spcPct val="170000"/>
              </a:lnSpc>
            </a:pPr>
            <a:r>
              <a:rPr lang="zh-CN" altLang="en-US" sz="2000" dirty="0">
                <a:latin typeface="华文细黑" pitchFamily="2" charset="-122"/>
                <a:ea typeface="华文细黑" pitchFamily="2" charset="-122"/>
              </a:rPr>
              <a:t>（</a:t>
            </a:r>
            <a:r>
              <a:rPr lang="zh-CN" altLang="en-US" sz="2000" i="1" dirty="0">
                <a:latin typeface="华文细黑" pitchFamily="2" charset="-122"/>
                <a:ea typeface="华文细黑" pitchFamily="2" charset="-122"/>
              </a:rPr>
              <a:t>目前假设</a:t>
            </a:r>
            <a:r>
              <a:rPr lang="zh-CN" altLang="en-US" sz="2000" i="1" dirty="0" smtClean="0">
                <a:latin typeface="华文细黑" pitchFamily="2" charset="-122"/>
                <a:ea typeface="华文细黑" pitchFamily="2" charset="-122"/>
              </a:rPr>
              <a:t>今年动力煤的</a:t>
            </a:r>
            <a:r>
              <a:rPr lang="zh-CN" altLang="en-US" sz="2000" i="1" dirty="0">
                <a:latin typeface="华文细黑" pitchFamily="2" charset="-122"/>
                <a:ea typeface="华文细黑" pitchFamily="2" charset="-122"/>
              </a:rPr>
              <a:t>价格</a:t>
            </a:r>
            <a:r>
              <a:rPr lang="zh-CN" altLang="en-US" sz="2000" i="1" dirty="0" smtClean="0">
                <a:latin typeface="华文细黑" pitchFamily="2" charset="-122"/>
                <a:ea typeface="华文细黑" pitchFamily="2" charset="-122"/>
              </a:rPr>
              <a:t>从</a:t>
            </a:r>
            <a:r>
              <a:rPr lang="en-US" altLang="zh-CN" sz="2000" i="1" dirty="0" smtClean="0">
                <a:latin typeface="华文细黑" pitchFamily="2" charset="-122"/>
                <a:ea typeface="华文细黑" pitchFamily="2" charset="-122"/>
              </a:rPr>
              <a:t>11</a:t>
            </a:r>
            <a:r>
              <a:rPr lang="zh-CN" altLang="en-US" sz="2000" i="1" dirty="0" smtClean="0">
                <a:latin typeface="华文细黑" pitchFamily="2" charset="-122"/>
                <a:ea typeface="华文细黑" pitchFamily="2" charset="-122"/>
              </a:rPr>
              <a:t>月到明年</a:t>
            </a:r>
            <a:r>
              <a:rPr lang="zh-CN" altLang="en-US" sz="2000" i="1" dirty="0">
                <a:latin typeface="华文细黑" pitchFamily="2" charset="-122"/>
                <a:ea typeface="华文细黑" pitchFamily="2" charset="-122"/>
              </a:rPr>
              <a:t>的</a:t>
            </a:r>
            <a:r>
              <a:rPr lang="en-US" altLang="zh-CN" sz="2000" i="1" dirty="0" smtClean="0">
                <a:latin typeface="华文细黑" pitchFamily="2" charset="-122"/>
                <a:ea typeface="华文细黑" pitchFamily="2" charset="-122"/>
              </a:rPr>
              <a:t>1</a:t>
            </a:r>
            <a:r>
              <a:rPr lang="zh-CN" altLang="en-US" sz="2000" i="1" dirty="0" smtClean="0">
                <a:latin typeface="华文细黑" pitchFamily="2" charset="-122"/>
                <a:ea typeface="华文细黑" pitchFamily="2" charset="-122"/>
              </a:rPr>
              <a:t>月</a:t>
            </a:r>
            <a:r>
              <a:rPr lang="zh-CN" altLang="en-US" sz="2000" i="1" dirty="0">
                <a:latin typeface="华文细黑" pitchFamily="2" charset="-122"/>
                <a:ea typeface="华文细黑" pitchFamily="2" charset="-122"/>
              </a:rPr>
              <a:t>会上涨</a:t>
            </a:r>
            <a:r>
              <a:rPr lang="zh-CN" altLang="en-US" sz="2000" i="1" dirty="0" smtClean="0">
                <a:latin typeface="华文细黑" pitchFamily="2" charset="-122"/>
                <a:ea typeface="华文细黑" pitchFamily="2" charset="-122"/>
              </a:rPr>
              <a:t>，明年</a:t>
            </a:r>
            <a:r>
              <a:rPr lang="en-US" altLang="zh-CN" sz="2000" i="1" dirty="0" smtClean="0">
                <a:latin typeface="华文细黑" pitchFamily="2" charset="-122"/>
                <a:ea typeface="华文细黑" pitchFamily="2" charset="-122"/>
              </a:rPr>
              <a:t>1</a:t>
            </a:r>
            <a:r>
              <a:rPr lang="zh-CN" altLang="en-US" sz="2000" i="1" dirty="0" smtClean="0">
                <a:latin typeface="华文细黑" pitchFamily="2" charset="-122"/>
                <a:ea typeface="华文细黑" pitchFamily="2" charset="-122"/>
              </a:rPr>
              <a:t>月</a:t>
            </a:r>
            <a:r>
              <a:rPr lang="zh-CN" altLang="en-US" sz="2000" i="1" dirty="0">
                <a:latin typeface="华文细黑" pitchFamily="2" charset="-122"/>
                <a:ea typeface="华文细黑" pitchFamily="2" charset="-122"/>
              </a:rPr>
              <a:t>会</a:t>
            </a:r>
            <a:r>
              <a:rPr lang="zh-CN" altLang="en-US" sz="2000" i="1" dirty="0" smtClean="0">
                <a:latin typeface="华文细黑" pitchFamily="2" charset="-122"/>
                <a:ea typeface="华文细黑" pitchFamily="2" charset="-122"/>
              </a:rPr>
              <a:t>到</a:t>
            </a:r>
            <a:r>
              <a:rPr lang="en-US" altLang="zh-CN" sz="2000" i="1" dirty="0" smtClean="0">
                <a:latin typeface="华文细黑" pitchFamily="2" charset="-122"/>
                <a:ea typeface="华文细黑" pitchFamily="2" charset="-122"/>
              </a:rPr>
              <a:t>600</a:t>
            </a:r>
            <a:r>
              <a:rPr lang="zh-CN" altLang="en-US" sz="2000" i="1" dirty="0" smtClean="0">
                <a:latin typeface="华文细黑" pitchFamily="2" charset="-122"/>
                <a:ea typeface="华文细黑" pitchFamily="2" charset="-122"/>
              </a:rPr>
              <a:t>元</a:t>
            </a:r>
            <a:r>
              <a:rPr lang="en-US" altLang="zh-CN" sz="2000" i="1" dirty="0">
                <a:latin typeface="华文细黑" pitchFamily="2" charset="-122"/>
                <a:ea typeface="华文细黑" pitchFamily="2" charset="-122"/>
              </a:rPr>
              <a:t>/</a:t>
            </a:r>
            <a:r>
              <a:rPr lang="zh-CN" altLang="en-US" sz="2000" i="1" dirty="0">
                <a:latin typeface="华文细黑" pitchFamily="2" charset="-122"/>
                <a:ea typeface="华文细黑" pitchFamily="2" charset="-122"/>
              </a:rPr>
              <a:t>吨，然后</a:t>
            </a:r>
            <a:r>
              <a:rPr lang="zh-CN" altLang="en-US" sz="2000" i="1" dirty="0" smtClean="0">
                <a:latin typeface="华文细黑" pitchFamily="2" charset="-122"/>
                <a:ea typeface="华文细黑" pitchFamily="2" charset="-122"/>
              </a:rPr>
              <a:t>从明年</a:t>
            </a:r>
            <a:r>
              <a:rPr lang="en-US" altLang="zh-CN" sz="2000" i="1" dirty="0" smtClean="0">
                <a:latin typeface="华文细黑" pitchFamily="2" charset="-122"/>
                <a:ea typeface="华文细黑" pitchFamily="2" charset="-122"/>
              </a:rPr>
              <a:t>1</a:t>
            </a:r>
            <a:r>
              <a:rPr lang="zh-CN" altLang="en-US" sz="2000" i="1" dirty="0">
                <a:latin typeface="华文细黑" pitchFamily="2" charset="-122"/>
                <a:ea typeface="华文细黑" pitchFamily="2" charset="-122"/>
              </a:rPr>
              <a:t>月开始到</a:t>
            </a:r>
            <a:r>
              <a:rPr lang="zh-CN" altLang="en-US" sz="2000" i="1" dirty="0" smtClean="0">
                <a:latin typeface="华文细黑" pitchFamily="2" charset="-122"/>
                <a:ea typeface="华文细黑" pitchFamily="2" charset="-122"/>
              </a:rPr>
              <a:t>明年</a:t>
            </a:r>
            <a:r>
              <a:rPr lang="en-US" altLang="zh-CN" sz="2000" i="1" dirty="0" smtClean="0">
                <a:latin typeface="华文细黑" pitchFamily="2" charset="-122"/>
                <a:ea typeface="华文细黑" pitchFamily="2" charset="-122"/>
              </a:rPr>
              <a:t>5</a:t>
            </a:r>
            <a:r>
              <a:rPr lang="zh-CN" altLang="en-US" sz="2000" i="1" dirty="0" smtClean="0">
                <a:latin typeface="华文细黑" pitchFamily="2" charset="-122"/>
                <a:ea typeface="华文细黑" pitchFamily="2" charset="-122"/>
              </a:rPr>
              <a:t>月</a:t>
            </a:r>
            <a:r>
              <a:rPr lang="zh-CN" altLang="en-US" sz="2000" i="1" dirty="0">
                <a:latin typeface="华文细黑" pitchFamily="2" charset="-122"/>
                <a:ea typeface="华文细黑" pitchFamily="2" charset="-122"/>
              </a:rPr>
              <a:t>价格会不断下跌</a:t>
            </a:r>
            <a:r>
              <a:rPr lang="zh-CN" altLang="en-US" sz="2000" i="1" dirty="0" smtClean="0">
                <a:latin typeface="华文细黑" pitchFamily="2" charset="-122"/>
                <a:ea typeface="华文细黑" pitchFamily="2" charset="-122"/>
              </a:rPr>
              <a:t>到</a:t>
            </a:r>
            <a:r>
              <a:rPr lang="en-US" altLang="zh-CN" sz="2000" i="1" dirty="0" smtClean="0">
                <a:latin typeface="华文细黑" pitchFamily="2" charset="-122"/>
                <a:ea typeface="华文细黑" pitchFamily="2" charset="-122"/>
              </a:rPr>
              <a:t>520</a:t>
            </a:r>
            <a:r>
              <a:rPr lang="zh-CN" altLang="en-US" sz="2000" i="1" dirty="0" smtClean="0">
                <a:latin typeface="华文细黑" pitchFamily="2" charset="-122"/>
                <a:ea typeface="华文细黑" pitchFamily="2" charset="-122"/>
              </a:rPr>
              <a:t>元</a:t>
            </a:r>
            <a:r>
              <a:rPr lang="en-US" altLang="zh-CN" sz="2000" i="1" dirty="0">
                <a:latin typeface="华文细黑" pitchFamily="2" charset="-122"/>
                <a:ea typeface="华文细黑" pitchFamily="2" charset="-122"/>
              </a:rPr>
              <a:t>/</a:t>
            </a:r>
            <a:r>
              <a:rPr lang="zh-CN" altLang="en-US" sz="2000" i="1" dirty="0">
                <a:latin typeface="华文细黑" pitchFamily="2" charset="-122"/>
                <a:ea typeface="华文细黑" pitchFamily="2" charset="-122"/>
              </a:rPr>
              <a:t>吨</a:t>
            </a:r>
            <a:r>
              <a:rPr lang="zh-CN" altLang="en-US" sz="2000" i="1" dirty="0" smtClean="0">
                <a:latin typeface="华文细黑" pitchFamily="2" charset="-122"/>
                <a:ea typeface="华文细黑" pitchFamily="2" charset="-122"/>
              </a:rPr>
              <a:t>，</a:t>
            </a:r>
            <a:r>
              <a:rPr lang="en-US" altLang="zh-CN" sz="2000" i="1" dirty="0" smtClean="0">
                <a:latin typeface="华文细黑" pitchFamily="2" charset="-122"/>
                <a:ea typeface="华文细黑" pitchFamily="2" charset="-122"/>
              </a:rPr>
              <a:t>9</a:t>
            </a:r>
            <a:r>
              <a:rPr lang="zh-CN" altLang="en-US" sz="2000" i="1" dirty="0" smtClean="0">
                <a:latin typeface="华文细黑" pitchFamily="2" charset="-122"/>
                <a:ea typeface="华文细黑" pitchFamily="2" charset="-122"/>
              </a:rPr>
              <a:t>月份</a:t>
            </a:r>
            <a:r>
              <a:rPr lang="zh-CN" altLang="en-US" sz="2000" i="1" dirty="0">
                <a:latin typeface="华文细黑" pitchFamily="2" charset="-122"/>
                <a:ea typeface="华文细黑" pitchFamily="2" charset="-122"/>
              </a:rPr>
              <a:t>会有所反弹</a:t>
            </a:r>
            <a:r>
              <a:rPr lang="zh-CN" altLang="en-US" sz="2000" i="1" dirty="0"/>
              <a:t>，</a:t>
            </a:r>
            <a:r>
              <a:rPr lang="zh-CN" altLang="en-US" sz="2000" i="1" dirty="0">
                <a:latin typeface="华文细黑" pitchFamily="2" charset="-122"/>
                <a:ea typeface="华文细黑" pitchFamily="2" charset="-122"/>
              </a:rPr>
              <a:t>请结合期货与企业操作、现货来分析</a:t>
            </a:r>
            <a:r>
              <a:rPr lang="zh-CN" altLang="en-US" sz="2000" dirty="0">
                <a:latin typeface="华文细黑" pitchFamily="2" charset="-122"/>
                <a:ea typeface="华文细黑" pitchFamily="2" charset="-122"/>
              </a:rPr>
              <a:t>）</a:t>
            </a:r>
          </a:p>
        </p:txBody>
      </p:sp>
      <p:sp>
        <p:nvSpPr>
          <p:cNvPr id="5" name="Rectangle 2"/>
          <p:cNvSpPr txBox="1">
            <a:spLocks noChangeArrowheads="1"/>
          </p:cNvSpPr>
          <p:nvPr/>
        </p:nvSpPr>
        <p:spPr bwMode="auto">
          <a:xfrm>
            <a:off x="457200" y="274638"/>
            <a:ext cx="8229600" cy="868362"/>
          </a:xfrm>
          <a:prstGeom prst="rect">
            <a:avLst/>
          </a:prstGeom>
          <a:noFill/>
          <a:ln w="9525">
            <a:noFill/>
            <a:miter lim="800000"/>
            <a:headEnd/>
            <a:tailEnd/>
          </a:ln>
          <a:effectLst/>
        </p:spPr>
        <p:txBody>
          <a:bodyPr anchor="ctr"/>
          <a:lstStyle/>
          <a:p>
            <a:pPr>
              <a:defRPr/>
            </a:pPr>
            <a:endParaRPr lang="zh-CN" altLang="en-US" sz="2400" kern="0" dirty="0">
              <a:latin typeface="黑体" pitchFamily="2" charset="-122"/>
              <a:ea typeface="黑体" pitchFamily="2" charset="-122"/>
            </a:endParaRPr>
          </a:p>
        </p:txBody>
      </p:sp>
      <p:grpSp>
        <p:nvGrpSpPr>
          <p:cNvPr id="3" name="组合 8"/>
          <p:cNvGrpSpPr>
            <a:grpSpLocks/>
          </p:cNvGrpSpPr>
          <p:nvPr/>
        </p:nvGrpSpPr>
        <p:grpSpPr bwMode="auto">
          <a:xfrm>
            <a:off x="4929188" y="1500188"/>
            <a:ext cx="4000500" cy="4572000"/>
            <a:chOff x="4929190" y="1500174"/>
            <a:chExt cx="4000528" cy="4572032"/>
          </a:xfrm>
        </p:grpSpPr>
        <p:graphicFrame>
          <p:nvGraphicFramePr>
            <p:cNvPr id="10" name="图表 9"/>
            <p:cNvGraphicFramePr/>
            <p:nvPr/>
          </p:nvGraphicFramePr>
          <p:xfrm>
            <a:off x="4929190" y="1500174"/>
            <a:ext cx="4000528" cy="4572032"/>
          </p:xfrm>
          <a:graphic>
            <a:graphicData uri="http://schemas.openxmlformats.org/drawingml/2006/chart">
              <c:chart xmlns:c="http://schemas.openxmlformats.org/drawingml/2006/chart" xmlns:r="http://schemas.openxmlformats.org/officeDocument/2006/relationships" r:id="rId2"/>
            </a:graphicData>
          </a:graphic>
        </p:graphicFrame>
        <p:sp>
          <p:nvSpPr>
            <p:cNvPr id="22534" name="TextBox 6"/>
            <p:cNvSpPr txBox="1">
              <a:spLocks noChangeArrowheads="1"/>
            </p:cNvSpPr>
            <p:nvPr/>
          </p:nvSpPr>
          <p:spPr bwMode="auto">
            <a:xfrm>
              <a:off x="5500694" y="3143247"/>
              <a:ext cx="569391" cy="369335"/>
            </a:xfrm>
            <a:prstGeom prst="rect">
              <a:avLst/>
            </a:prstGeom>
            <a:noFill/>
            <a:ln w="9525">
              <a:noFill/>
              <a:miter lim="800000"/>
              <a:headEnd/>
              <a:tailEnd/>
            </a:ln>
          </p:spPr>
          <p:txBody>
            <a:bodyPr wrap="none">
              <a:spAutoFit/>
            </a:bodyPr>
            <a:lstStyle/>
            <a:p>
              <a:pPr>
                <a:defRPr/>
              </a:pPr>
              <a:r>
                <a:rPr lang="en-US" altLang="zh-CN" dirty="0" smtClean="0">
                  <a:solidFill>
                    <a:schemeClr val="accent5">
                      <a:lumMod val="25000"/>
                    </a:schemeClr>
                  </a:solidFill>
                </a:rPr>
                <a:t>540</a:t>
              </a:r>
              <a:endParaRPr lang="zh-CN" altLang="en-US" dirty="0">
                <a:solidFill>
                  <a:schemeClr val="accent5">
                    <a:lumMod val="25000"/>
                  </a:schemeClr>
                </a:solidFill>
              </a:endParaRPr>
            </a:p>
          </p:txBody>
        </p:sp>
        <p:sp>
          <p:nvSpPr>
            <p:cNvPr id="22535" name="TextBox 7"/>
            <p:cNvSpPr txBox="1">
              <a:spLocks noChangeArrowheads="1"/>
            </p:cNvSpPr>
            <p:nvPr/>
          </p:nvSpPr>
          <p:spPr bwMode="auto">
            <a:xfrm>
              <a:off x="7000891" y="1714487"/>
              <a:ext cx="569391" cy="369335"/>
            </a:xfrm>
            <a:prstGeom prst="rect">
              <a:avLst/>
            </a:prstGeom>
            <a:noFill/>
            <a:ln w="9525">
              <a:noFill/>
              <a:miter lim="800000"/>
              <a:headEnd/>
              <a:tailEnd/>
            </a:ln>
          </p:spPr>
          <p:txBody>
            <a:bodyPr wrap="none">
              <a:spAutoFit/>
            </a:bodyPr>
            <a:lstStyle/>
            <a:p>
              <a:pPr>
                <a:defRPr/>
              </a:pPr>
              <a:r>
                <a:rPr lang="en-US" altLang="zh-CN" dirty="0" smtClean="0">
                  <a:solidFill>
                    <a:schemeClr val="accent5">
                      <a:lumMod val="25000"/>
                    </a:schemeClr>
                  </a:solidFill>
                </a:rPr>
                <a:t>600</a:t>
              </a:r>
              <a:endParaRPr lang="zh-CN" altLang="en-US" dirty="0">
                <a:solidFill>
                  <a:schemeClr val="accent5">
                    <a:lumMod val="25000"/>
                  </a:schemeClr>
                </a:solidFill>
              </a:endParaRPr>
            </a:p>
          </p:txBody>
        </p:sp>
        <p:sp>
          <p:nvSpPr>
            <p:cNvPr id="22536" name="TextBox 8"/>
            <p:cNvSpPr txBox="1">
              <a:spLocks noChangeArrowheads="1"/>
            </p:cNvSpPr>
            <p:nvPr/>
          </p:nvSpPr>
          <p:spPr bwMode="auto">
            <a:xfrm>
              <a:off x="7786710" y="4643446"/>
              <a:ext cx="569391" cy="369335"/>
            </a:xfrm>
            <a:prstGeom prst="rect">
              <a:avLst/>
            </a:prstGeom>
            <a:noFill/>
            <a:ln w="9525">
              <a:noFill/>
              <a:miter lim="800000"/>
              <a:headEnd/>
              <a:tailEnd/>
            </a:ln>
          </p:spPr>
          <p:txBody>
            <a:bodyPr wrap="none">
              <a:spAutoFit/>
            </a:bodyPr>
            <a:lstStyle/>
            <a:p>
              <a:pPr>
                <a:defRPr/>
              </a:pPr>
              <a:r>
                <a:rPr lang="en-US" altLang="zh-CN" dirty="0" smtClean="0">
                  <a:solidFill>
                    <a:schemeClr val="accent5">
                      <a:lumMod val="25000"/>
                    </a:schemeClr>
                  </a:solidFill>
                </a:rPr>
                <a:t>520</a:t>
              </a:r>
              <a:endParaRPr lang="zh-CN" altLang="en-US" dirty="0">
                <a:solidFill>
                  <a:schemeClr val="accent5">
                    <a:lumMod val="25000"/>
                  </a:schemeClr>
                </a:solidFill>
              </a:endParaRPr>
            </a:p>
          </p:txBody>
        </p:sp>
      </p:grpSp>
      <p:sp>
        <p:nvSpPr>
          <p:cNvPr id="11" name="矩形 10"/>
          <p:cNvSpPr/>
          <p:nvPr/>
        </p:nvSpPr>
        <p:spPr>
          <a:xfrm>
            <a:off x="357158" y="500042"/>
            <a:ext cx="6991016" cy="461665"/>
          </a:xfrm>
          <a:prstGeom prst="rect">
            <a:avLst/>
          </a:prstGeom>
        </p:spPr>
        <p:txBody>
          <a:bodyPr wrap="none">
            <a:spAutoFit/>
          </a:bodyPr>
          <a:lstStyle/>
          <a:p>
            <a:pPr lvl="0">
              <a:defRPr/>
            </a:pPr>
            <a:r>
              <a:rPr lang="zh-CN" altLang="en-US" sz="2400" b="1" dirty="0" smtClean="0">
                <a:latin typeface="黑体" pitchFamily="49" charset="-122"/>
                <a:ea typeface="黑体" pitchFamily="49" charset="-122"/>
              </a:rPr>
              <a:t>一、动力煤期货的优势</a:t>
            </a:r>
            <a:r>
              <a:rPr lang="en-US" altLang="zh-CN" sz="2400" b="1" dirty="0" smtClean="0">
                <a:latin typeface="黑体" pitchFamily="49" charset="-122"/>
                <a:ea typeface="黑体" pitchFamily="49" charset="-122"/>
              </a:rPr>
              <a:t>——</a:t>
            </a:r>
            <a:r>
              <a:rPr lang="zh-CN" altLang="en-US" sz="2400" b="1" dirty="0" smtClean="0">
                <a:latin typeface="黑体" pitchFamily="49" charset="-122"/>
                <a:ea typeface="黑体" pitchFamily="49" charset="-122"/>
              </a:rPr>
              <a:t>锁定采购成本（买方）</a:t>
            </a:r>
            <a:endParaRPr lang="zh-CN" altLang="en-US" sz="2400" b="1" dirty="0">
              <a:latin typeface="黑体" pitchFamily="49" charset="-122"/>
              <a:ea typeface="黑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6302375" y="4071938"/>
            <a:ext cx="2698750" cy="523875"/>
          </a:xfrm>
          <a:prstGeom prst="rect">
            <a:avLst/>
          </a:prstGeom>
          <a:noFill/>
          <a:ln w="9525">
            <a:noFill/>
            <a:miter lim="800000"/>
            <a:headEnd/>
            <a:tailEnd/>
          </a:ln>
        </p:spPr>
        <p:txBody>
          <a:bodyPr wrap="none">
            <a:spAutoFit/>
          </a:bodyPr>
          <a:lstStyle/>
          <a:p>
            <a:pPr eaLnBrk="0" hangingPunct="0"/>
            <a:r>
              <a:rPr lang="zh-CN" altLang="en-US" sz="1400" dirty="0">
                <a:solidFill>
                  <a:srgbClr val="C00000"/>
                </a:solidFill>
                <a:latin typeface="华文细黑" pitchFamily="2" charset="-122"/>
                <a:ea typeface="华文细黑" pitchFamily="2" charset="-122"/>
              </a:rPr>
              <a:t>价格反弹</a:t>
            </a:r>
            <a:endParaRPr lang="en-US" altLang="zh-CN" sz="1400" dirty="0">
              <a:solidFill>
                <a:srgbClr val="C00000"/>
              </a:solidFill>
              <a:latin typeface="华文细黑" pitchFamily="2" charset="-122"/>
              <a:ea typeface="华文细黑" pitchFamily="2" charset="-122"/>
            </a:endParaRPr>
          </a:p>
          <a:p>
            <a:pPr eaLnBrk="0" hangingPunct="0"/>
            <a:r>
              <a:rPr lang="zh-CN" altLang="en-US" sz="1400" dirty="0">
                <a:latin typeface="华文细黑" pitchFamily="2" charset="-122"/>
                <a:ea typeface="华文细黑" pitchFamily="2" charset="-122"/>
              </a:rPr>
              <a:t>零库存或低库存则进行买入套保</a:t>
            </a:r>
            <a:endParaRPr lang="en-US" altLang="zh-CN" sz="1400" dirty="0">
              <a:latin typeface="华文细黑" pitchFamily="2" charset="-122"/>
              <a:ea typeface="华文细黑" pitchFamily="2" charset="-122"/>
            </a:endParaRPr>
          </a:p>
        </p:txBody>
      </p:sp>
      <p:grpSp>
        <p:nvGrpSpPr>
          <p:cNvPr id="2" name="Group 5"/>
          <p:cNvGrpSpPr>
            <a:grpSpLocks/>
          </p:cNvGrpSpPr>
          <p:nvPr/>
        </p:nvGrpSpPr>
        <p:grpSpPr bwMode="auto">
          <a:xfrm>
            <a:off x="428625" y="3357563"/>
            <a:ext cx="995363" cy="1017587"/>
            <a:chOff x="328" y="2209"/>
            <a:chExt cx="627" cy="641"/>
          </a:xfrm>
        </p:grpSpPr>
        <p:sp>
          <p:nvSpPr>
            <p:cNvPr id="22" name="Rectangle 6"/>
            <p:cNvSpPr>
              <a:spLocks noChangeArrowheads="1"/>
            </p:cNvSpPr>
            <p:nvPr/>
          </p:nvSpPr>
          <p:spPr bwMode="gray">
            <a:xfrm rot="3419336">
              <a:off x="319" y="2218"/>
              <a:ext cx="641" cy="624"/>
            </a:xfrm>
            <a:prstGeom prst="rect">
              <a:avLst/>
            </a:prstGeom>
            <a:gradFill rotWithShape="1">
              <a:gsLst>
                <a:gs pos="0">
                  <a:schemeClr val="accent1"/>
                </a:gs>
                <a:gs pos="100000">
                  <a:schemeClr val="accent1">
                    <a:gamma/>
                    <a:shade val="46275"/>
                    <a:invGamma/>
                  </a:schemeClr>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sp>
          <p:nvSpPr>
            <p:cNvPr id="23577" name="Text Box 7"/>
            <p:cNvSpPr txBox="1">
              <a:spLocks noChangeArrowheads="1"/>
            </p:cNvSpPr>
            <p:nvPr/>
          </p:nvSpPr>
          <p:spPr bwMode="gray">
            <a:xfrm>
              <a:off x="360" y="2421"/>
              <a:ext cx="595" cy="233"/>
            </a:xfrm>
            <a:prstGeom prst="rect">
              <a:avLst/>
            </a:prstGeom>
            <a:noFill/>
            <a:ln w="9525" algn="ctr">
              <a:noFill/>
              <a:miter lim="800000"/>
              <a:headEnd/>
              <a:tailEnd/>
            </a:ln>
          </p:spPr>
          <p:txBody>
            <a:bodyPr wrap="none">
              <a:spAutoFit/>
            </a:bodyPr>
            <a:lstStyle/>
            <a:p>
              <a:pPr eaLnBrk="0" hangingPunct="0"/>
              <a:r>
                <a:rPr lang="en-US" altLang="zh-CN" dirty="0" smtClean="0">
                  <a:solidFill>
                    <a:srgbClr val="FFFFFF"/>
                  </a:solidFill>
                  <a:latin typeface="Calibri" pitchFamily="34" charset="0"/>
                </a:rPr>
                <a:t>2013.11</a:t>
              </a:r>
              <a:endParaRPr lang="en-US" altLang="zh-CN" dirty="0">
                <a:solidFill>
                  <a:srgbClr val="FFFFFF"/>
                </a:solidFill>
                <a:latin typeface="Calibri" pitchFamily="34" charset="0"/>
              </a:endParaRPr>
            </a:p>
          </p:txBody>
        </p:sp>
      </p:grpSp>
      <p:grpSp>
        <p:nvGrpSpPr>
          <p:cNvPr id="4" name="Group 8"/>
          <p:cNvGrpSpPr>
            <a:grpSpLocks/>
          </p:cNvGrpSpPr>
          <p:nvPr/>
        </p:nvGrpSpPr>
        <p:grpSpPr bwMode="auto">
          <a:xfrm>
            <a:off x="2713037" y="2071688"/>
            <a:ext cx="989210" cy="979487"/>
            <a:chOff x="1767" y="1429"/>
            <a:chExt cx="633" cy="582"/>
          </a:xfrm>
        </p:grpSpPr>
        <p:sp>
          <p:nvSpPr>
            <p:cNvPr id="20" name="Rectangle 9"/>
            <p:cNvSpPr>
              <a:spLocks noChangeArrowheads="1"/>
            </p:cNvSpPr>
            <p:nvPr/>
          </p:nvSpPr>
          <p:spPr bwMode="gray">
            <a:xfrm rot="3419336">
              <a:off x="1793" y="1404"/>
              <a:ext cx="582" cy="632"/>
            </a:xfrm>
            <a:prstGeom prst="rect">
              <a:avLst/>
            </a:prstGeom>
            <a:gradFill rotWithShape="1">
              <a:gsLst>
                <a:gs pos="0">
                  <a:schemeClr val="accent2"/>
                </a:gs>
                <a:gs pos="100000">
                  <a:schemeClr val="accent2">
                    <a:gamma/>
                    <a:shade val="46275"/>
                    <a:invGamma/>
                  </a:schemeClr>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sp>
          <p:nvSpPr>
            <p:cNvPr id="23575" name="Text Box 10"/>
            <p:cNvSpPr txBox="1">
              <a:spLocks noChangeArrowheads="1"/>
            </p:cNvSpPr>
            <p:nvPr/>
          </p:nvSpPr>
          <p:spPr bwMode="gray">
            <a:xfrm>
              <a:off x="1767" y="1536"/>
              <a:ext cx="604" cy="219"/>
            </a:xfrm>
            <a:prstGeom prst="rect">
              <a:avLst/>
            </a:prstGeom>
            <a:noFill/>
            <a:ln w="9525" algn="ctr">
              <a:noFill/>
              <a:miter lim="800000"/>
              <a:headEnd/>
              <a:tailEnd/>
            </a:ln>
          </p:spPr>
          <p:txBody>
            <a:bodyPr wrap="none">
              <a:spAutoFit/>
            </a:bodyPr>
            <a:lstStyle/>
            <a:p>
              <a:pPr eaLnBrk="0" hangingPunct="0"/>
              <a:r>
                <a:rPr lang="en-US" altLang="zh-CN" dirty="0" smtClean="0">
                  <a:solidFill>
                    <a:srgbClr val="FFFFFF"/>
                  </a:solidFill>
                  <a:latin typeface="Calibri" pitchFamily="34" charset="0"/>
                </a:rPr>
                <a:t>2014.01</a:t>
              </a:r>
              <a:endParaRPr lang="en-US" altLang="zh-CN" dirty="0">
                <a:solidFill>
                  <a:srgbClr val="FFFFFF"/>
                </a:solidFill>
                <a:latin typeface="Calibri" pitchFamily="34" charset="0"/>
              </a:endParaRPr>
            </a:p>
          </p:txBody>
        </p:sp>
      </p:grpSp>
      <p:grpSp>
        <p:nvGrpSpPr>
          <p:cNvPr id="5" name="Group 11"/>
          <p:cNvGrpSpPr>
            <a:grpSpLocks/>
          </p:cNvGrpSpPr>
          <p:nvPr/>
        </p:nvGrpSpPr>
        <p:grpSpPr bwMode="auto">
          <a:xfrm>
            <a:off x="4683127" y="4429125"/>
            <a:ext cx="1074413" cy="1087438"/>
            <a:chOff x="3008" y="2982"/>
            <a:chExt cx="632" cy="582"/>
          </a:xfrm>
        </p:grpSpPr>
        <p:sp>
          <p:nvSpPr>
            <p:cNvPr id="18" name="Rectangle 12"/>
            <p:cNvSpPr>
              <a:spLocks noChangeArrowheads="1"/>
            </p:cNvSpPr>
            <p:nvPr/>
          </p:nvSpPr>
          <p:spPr bwMode="gray">
            <a:xfrm rot="3419336">
              <a:off x="3033" y="2957"/>
              <a:ext cx="582" cy="632"/>
            </a:xfrm>
            <a:prstGeom prst="rect">
              <a:avLst/>
            </a:prstGeom>
            <a:gradFill rotWithShape="1">
              <a:gsLst>
                <a:gs pos="0">
                  <a:schemeClr val="hlink"/>
                </a:gs>
                <a:gs pos="100000">
                  <a:schemeClr val="hlink">
                    <a:gamma/>
                    <a:shade val="46275"/>
                    <a:invGamma/>
                  </a:schemeClr>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sp>
          <p:nvSpPr>
            <p:cNvPr id="23573" name="Text Box 13"/>
            <p:cNvSpPr txBox="1">
              <a:spLocks noChangeArrowheads="1"/>
            </p:cNvSpPr>
            <p:nvPr/>
          </p:nvSpPr>
          <p:spPr bwMode="gray">
            <a:xfrm>
              <a:off x="3016" y="3102"/>
              <a:ext cx="528" cy="346"/>
            </a:xfrm>
            <a:prstGeom prst="rect">
              <a:avLst/>
            </a:prstGeom>
            <a:noFill/>
            <a:ln w="9525" algn="ctr">
              <a:noFill/>
              <a:miter lim="800000"/>
              <a:headEnd/>
              <a:tailEnd/>
            </a:ln>
          </p:spPr>
          <p:txBody>
            <a:bodyPr wrap="none">
              <a:spAutoFit/>
            </a:bodyPr>
            <a:lstStyle/>
            <a:p>
              <a:pPr eaLnBrk="0" hangingPunct="0"/>
              <a:r>
                <a:rPr lang="en-US" altLang="zh-CN" dirty="0" smtClean="0">
                  <a:solidFill>
                    <a:srgbClr val="FFFFFF"/>
                  </a:solidFill>
                  <a:latin typeface="Calibri" pitchFamily="34" charset="0"/>
                </a:rPr>
                <a:t>2014.3-</a:t>
              </a:r>
              <a:endParaRPr lang="en-US" altLang="zh-CN" dirty="0">
                <a:solidFill>
                  <a:srgbClr val="FFFFFF"/>
                </a:solidFill>
                <a:latin typeface="Calibri" pitchFamily="34" charset="0"/>
              </a:endParaRPr>
            </a:p>
            <a:p>
              <a:pPr eaLnBrk="0" hangingPunct="0"/>
              <a:r>
                <a:rPr lang="en-US" altLang="zh-CN" dirty="0" smtClean="0">
                  <a:solidFill>
                    <a:srgbClr val="FFFFFF"/>
                  </a:solidFill>
                  <a:latin typeface="Calibri" pitchFamily="34" charset="0"/>
                </a:rPr>
                <a:t>2014.7</a:t>
              </a:r>
              <a:endParaRPr lang="en-US" altLang="zh-CN" dirty="0">
                <a:solidFill>
                  <a:srgbClr val="FFFFFF"/>
                </a:solidFill>
                <a:latin typeface="Calibri" pitchFamily="34" charset="0"/>
              </a:endParaRPr>
            </a:p>
          </p:txBody>
        </p:sp>
      </p:grpSp>
      <p:grpSp>
        <p:nvGrpSpPr>
          <p:cNvPr id="9" name="Group 14"/>
          <p:cNvGrpSpPr>
            <a:grpSpLocks/>
          </p:cNvGrpSpPr>
          <p:nvPr/>
        </p:nvGrpSpPr>
        <p:grpSpPr bwMode="auto">
          <a:xfrm>
            <a:off x="7099300" y="2714625"/>
            <a:ext cx="1035050" cy="1050925"/>
            <a:chOff x="4530" y="1879"/>
            <a:chExt cx="632" cy="582"/>
          </a:xfrm>
        </p:grpSpPr>
        <p:sp>
          <p:nvSpPr>
            <p:cNvPr id="16" name="Rectangle 15"/>
            <p:cNvSpPr>
              <a:spLocks noChangeArrowheads="1"/>
            </p:cNvSpPr>
            <p:nvPr/>
          </p:nvSpPr>
          <p:spPr bwMode="gray">
            <a:xfrm rot="3419336">
              <a:off x="4555" y="1854"/>
              <a:ext cx="582" cy="632"/>
            </a:xfrm>
            <a:prstGeom prst="rect">
              <a:avLst/>
            </a:prstGeom>
            <a:gradFill rotWithShape="1">
              <a:gsLst>
                <a:gs pos="0">
                  <a:schemeClr val="folHlink"/>
                </a:gs>
                <a:gs pos="100000">
                  <a:schemeClr val="folHlink">
                    <a:gamma/>
                    <a:shade val="46275"/>
                    <a:invGamma/>
                  </a:schemeClr>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sp>
          <p:nvSpPr>
            <p:cNvPr id="23571" name="Text Box 16"/>
            <p:cNvSpPr txBox="1">
              <a:spLocks noChangeArrowheads="1"/>
            </p:cNvSpPr>
            <p:nvPr/>
          </p:nvSpPr>
          <p:spPr bwMode="gray">
            <a:xfrm>
              <a:off x="4557" y="2077"/>
              <a:ext cx="577" cy="205"/>
            </a:xfrm>
            <a:prstGeom prst="rect">
              <a:avLst/>
            </a:prstGeom>
            <a:noFill/>
            <a:ln w="9525" algn="ctr">
              <a:noFill/>
              <a:miter lim="800000"/>
              <a:headEnd/>
              <a:tailEnd/>
            </a:ln>
          </p:spPr>
          <p:txBody>
            <a:bodyPr wrap="none">
              <a:spAutoFit/>
            </a:bodyPr>
            <a:lstStyle/>
            <a:p>
              <a:pPr eaLnBrk="0" hangingPunct="0"/>
              <a:r>
                <a:rPr lang="en-US" altLang="zh-CN" dirty="0" smtClean="0">
                  <a:solidFill>
                    <a:srgbClr val="FFFFFF"/>
                  </a:solidFill>
                  <a:latin typeface="Calibri" pitchFamily="34" charset="0"/>
                </a:rPr>
                <a:t>2014.09</a:t>
              </a:r>
              <a:endParaRPr lang="en-US" altLang="zh-CN" dirty="0">
                <a:solidFill>
                  <a:srgbClr val="FFFFFF"/>
                </a:solidFill>
                <a:latin typeface="Calibri" pitchFamily="34" charset="0"/>
              </a:endParaRPr>
            </a:p>
          </p:txBody>
        </p:sp>
      </p:grpSp>
      <p:sp>
        <p:nvSpPr>
          <p:cNvPr id="13" name="Line 17"/>
          <p:cNvSpPr>
            <a:spLocks noChangeShapeType="1"/>
          </p:cNvSpPr>
          <p:nvPr/>
        </p:nvSpPr>
        <p:spPr bwMode="auto">
          <a:xfrm flipV="1">
            <a:off x="1570038" y="2928938"/>
            <a:ext cx="928687" cy="642937"/>
          </a:xfrm>
          <a:prstGeom prst="line">
            <a:avLst/>
          </a:prstGeom>
          <a:noFill/>
          <a:ln w="57150" cap="rnd">
            <a:solidFill>
              <a:srgbClr val="808080"/>
            </a:solidFill>
            <a:prstDash val="sysDot"/>
            <a:round/>
            <a:headEnd/>
            <a:tailEnd/>
          </a:ln>
        </p:spPr>
        <p:txBody>
          <a:bodyPr wrap="none" anchor="ctr"/>
          <a:lstStyle/>
          <a:p>
            <a:endParaRPr lang="zh-CN" altLang="en-US"/>
          </a:p>
        </p:txBody>
      </p:sp>
      <p:sp>
        <p:nvSpPr>
          <p:cNvPr id="14" name="Line 18"/>
          <p:cNvSpPr>
            <a:spLocks noChangeShapeType="1"/>
          </p:cNvSpPr>
          <p:nvPr/>
        </p:nvSpPr>
        <p:spPr bwMode="auto">
          <a:xfrm>
            <a:off x="3856038" y="3071813"/>
            <a:ext cx="930275" cy="1285875"/>
          </a:xfrm>
          <a:prstGeom prst="line">
            <a:avLst/>
          </a:prstGeom>
          <a:noFill/>
          <a:ln w="57150" cap="rnd">
            <a:solidFill>
              <a:srgbClr val="808080"/>
            </a:solidFill>
            <a:prstDash val="sysDot"/>
            <a:round/>
            <a:headEnd/>
            <a:tailEnd/>
          </a:ln>
        </p:spPr>
        <p:txBody>
          <a:bodyPr wrap="none" anchor="ctr"/>
          <a:lstStyle/>
          <a:p>
            <a:endParaRPr lang="zh-CN" altLang="en-US"/>
          </a:p>
        </p:txBody>
      </p:sp>
      <p:sp>
        <p:nvSpPr>
          <p:cNvPr id="15" name="Line 19"/>
          <p:cNvSpPr>
            <a:spLocks noChangeShapeType="1"/>
          </p:cNvSpPr>
          <p:nvPr/>
        </p:nvSpPr>
        <p:spPr bwMode="auto">
          <a:xfrm flipV="1">
            <a:off x="5786438" y="3643313"/>
            <a:ext cx="1284287" cy="857250"/>
          </a:xfrm>
          <a:prstGeom prst="line">
            <a:avLst/>
          </a:prstGeom>
          <a:noFill/>
          <a:ln w="57150" cap="rnd">
            <a:solidFill>
              <a:srgbClr val="808080"/>
            </a:solidFill>
            <a:prstDash val="sysDot"/>
            <a:round/>
            <a:headEnd/>
            <a:tailEnd/>
          </a:ln>
        </p:spPr>
        <p:txBody>
          <a:bodyPr wrap="none" anchor="ctr"/>
          <a:lstStyle/>
          <a:p>
            <a:endParaRPr lang="zh-CN" altLang="en-US"/>
          </a:p>
        </p:txBody>
      </p:sp>
      <p:sp>
        <p:nvSpPr>
          <p:cNvPr id="6" name="Text Box 21"/>
          <p:cNvSpPr txBox="1">
            <a:spLocks noChangeArrowheads="1"/>
          </p:cNvSpPr>
          <p:nvPr/>
        </p:nvSpPr>
        <p:spPr bwMode="auto">
          <a:xfrm>
            <a:off x="2070100" y="3548063"/>
            <a:ext cx="2518638" cy="523220"/>
          </a:xfrm>
          <a:prstGeom prst="rect">
            <a:avLst/>
          </a:prstGeom>
          <a:noFill/>
          <a:ln w="9525">
            <a:noFill/>
            <a:miter lim="800000"/>
            <a:headEnd/>
            <a:tailEnd/>
          </a:ln>
        </p:spPr>
        <p:txBody>
          <a:bodyPr wrap="none">
            <a:spAutoFit/>
          </a:bodyPr>
          <a:lstStyle/>
          <a:p>
            <a:pPr eaLnBrk="0" hangingPunct="0"/>
            <a:r>
              <a:rPr lang="zh-CN" altLang="en-US" sz="1400" dirty="0">
                <a:solidFill>
                  <a:srgbClr val="C00000"/>
                </a:solidFill>
                <a:latin typeface="华文细黑" pitchFamily="2" charset="-122"/>
                <a:ea typeface="华文细黑" pitchFamily="2" charset="-122"/>
              </a:rPr>
              <a:t>价格上涨</a:t>
            </a:r>
            <a:r>
              <a:rPr lang="zh-CN" altLang="en-US" sz="1400" dirty="0" smtClean="0">
                <a:solidFill>
                  <a:srgbClr val="C00000"/>
                </a:solidFill>
                <a:latin typeface="华文细黑" pitchFamily="2" charset="-122"/>
                <a:ea typeface="华文细黑" pitchFamily="2" charset="-122"/>
              </a:rPr>
              <a:t>至</a:t>
            </a:r>
            <a:r>
              <a:rPr lang="en-US" altLang="zh-CN" sz="1400" dirty="0" smtClean="0">
                <a:solidFill>
                  <a:srgbClr val="C00000"/>
                </a:solidFill>
                <a:latin typeface="华文细黑" pitchFamily="2" charset="-122"/>
                <a:ea typeface="华文细黑" pitchFamily="2" charset="-122"/>
              </a:rPr>
              <a:t>600</a:t>
            </a:r>
            <a:r>
              <a:rPr lang="zh-CN" altLang="en-US" sz="1400" dirty="0" smtClean="0">
                <a:solidFill>
                  <a:srgbClr val="C00000"/>
                </a:solidFill>
                <a:latin typeface="华文细黑" pitchFamily="2" charset="-122"/>
                <a:ea typeface="华文细黑" pitchFamily="2" charset="-122"/>
              </a:rPr>
              <a:t>元</a:t>
            </a:r>
            <a:r>
              <a:rPr lang="en-US" altLang="zh-CN" sz="1400" dirty="0">
                <a:solidFill>
                  <a:srgbClr val="C00000"/>
                </a:solidFill>
                <a:latin typeface="华文细黑" pitchFamily="2" charset="-122"/>
                <a:ea typeface="华文细黑" pitchFamily="2" charset="-122"/>
              </a:rPr>
              <a:t>/</a:t>
            </a:r>
            <a:r>
              <a:rPr lang="zh-CN" altLang="en-US" sz="1400" dirty="0">
                <a:solidFill>
                  <a:srgbClr val="C00000"/>
                </a:solidFill>
                <a:latin typeface="华文细黑" pitchFamily="2" charset="-122"/>
                <a:ea typeface="华文细黑" pitchFamily="2" charset="-122"/>
              </a:rPr>
              <a:t>吨</a:t>
            </a:r>
            <a:endParaRPr lang="en-US" altLang="zh-CN" sz="1400" dirty="0">
              <a:solidFill>
                <a:srgbClr val="C00000"/>
              </a:solidFill>
              <a:latin typeface="华文细黑" pitchFamily="2" charset="-122"/>
              <a:ea typeface="华文细黑" pitchFamily="2" charset="-122"/>
            </a:endParaRPr>
          </a:p>
          <a:p>
            <a:pPr eaLnBrk="0" hangingPunct="0"/>
            <a:r>
              <a:rPr lang="zh-CN" altLang="en-US" sz="1400" dirty="0">
                <a:latin typeface="华文细黑" pitchFamily="2" charset="-122"/>
                <a:ea typeface="华文细黑" pitchFamily="2" charset="-122"/>
              </a:rPr>
              <a:t>购买</a:t>
            </a:r>
            <a:r>
              <a:rPr lang="zh-CN" altLang="en-US" sz="1400" dirty="0" smtClean="0">
                <a:latin typeface="华文细黑" pitchFamily="2" charset="-122"/>
                <a:ea typeface="华文细黑" pitchFamily="2" charset="-122"/>
              </a:rPr>
              <a:t>现货动力煤后</a:t>
            </a:r>
            <a:r>
              <a:rPr lang="zh-CN" altLang="en-US" sz="1400" dirty="0">
                <a:latin typeface="华文细黑" pitchFamily="2" charset="-122"/>
                <a:ea typeface="华文细黑" pitchFamily="2" charset="-122"/>
              </a:rPr>
              <a:t>平相应仓位</a:t>
            </a:r>
            <a:endParaRPr lang="en-US" altLang="zh-CN" sz="1400" dirty="0">
              <a:latin typeface="华文细黑" pitchFamily="2" charset="-122"/>
              <a:ea typeface="华文细黑" pitchFamily="2" charset="-122"/>
            </a:endParaRPr>
          </a:p>
        </p:txBody>
      </p:sp>
      <p:sp>
        <p:nvSpPr>
          <p:cNvPr id="7" name="Text Box 22"/>
          <p:cNvSpPr txBox="1">
            <a:spLocks noChangeArrowheads="1"/>
          </p:cNvSpPr>
          <p:nvPr/>
        </p:nvSpPr>
        <p:spPr bwMode="auto">
          <a:xfrm>
            <a:off x="2279650" y="5786438"/>
            <a:ext cx="5435600" cy="738187"/>
          </a:xfrm>
          <a:prstGeom prst="rect">
            <a:avLst/>
          </a:prstGeom>
          <a:noFill/>
          <a:ln w="9525">
            <a:noFill/>
            <a:miter lim="800000"/>
            <a:headEnd/>
            <a:tailEnd/>
          </a:ln>
        </p:spPr>
        <p:txBody>
          <a:bodyPr wrap="none">
            <a:spAutoFit/>
          </a:bodyPr>
          <a:lstStyle/>
          <a:p>
            <a:pPr eaLnBrk="0" hangingPunct="0"/>
            <a:r>
              <a:rPr lang="zh-CN" altLang="en-US" sz="1400" dirty="0">
                <a:solidFill>
                  <a:srgbClr val="C00000"/>
                </a:solidFill>
                <a:latin typeface="华文细黑" pitchFamily="2" charset="-122"/>
                <a:ea typeface="华文细黑" pitchFamily="2" charset="-122"/>
              </a:rPr>
              <a:t>价格下跌</a:t>
            </a:r>
            <a:r>
              <a:rPr lang="zh-CN" altLang="en-US" sz="1400" dirty="0" smtClean="0">
                <a:solidFill>
                  <a:srgbClr val="C00000"/>
                </a:solidFill>
                <a:latin typeface="华文细黑" pitchFamily="2" charset="-122"/>
                <a:ea typeface="华文细黑" pitchFamily="2" charset="-122"/>
              </a:rPr>
              <a:t>至</a:t>
            </a:r>
            <a:r>
              <a:rPr lang="en-US" altLang="zh-CN" sz="1400" dirty="0" smtClean="0">
                <a:solidFill>
                  <a:srgbClr val="C00000"/>
                </a:solidFill>
                <a:latin typeface="华文细黑" pitchFamily="2" charset="-122"/>
                <a:ea typeface="华文细黑" pitchFamily="2" charset="-122"/>
              </a:rPr>
              <a:t>520</a:t>
            </a:r>
            <a:r>
              <a:rPr lang="zh-CN" altLang="en-US" sz="1400" dirty="0" smtClean="0">
                <a:solidFill>
                  <a:srgbClr val="C00000"/>
                </a:solidFill>
                <a:latin typeface="华文细黑" pitchFamily="2" charset="-122"/>
                <a:ea typeface="华文细黑" pitchFamily="2" charset="-122"/>
              </a:rPr>
              <a:t>元</a:t>
            </a:r>
            <a:r>
              <a:rPr lang="en-US" altLang="zh-CN" sz="1400" dirty="0">
                <a:solidFill>
                  <a:srgbClr val="C00000"/>
                </a:solidFill>
                <a:latin typeface="华文细黑" pitchFamily="2" charset="-122"/>
                <a:ea typeface="华文细黑" pitchFamily="2" charset="-122"/>
              </a:rPr>
              <a:t>/</a:t>
            </a:r>
            <a:r>
              <a:rPr lang="zh-CN" altLang="en-US" sz="1400" dirty="0">
                <a:solidFill>
                  <a:srgbClr val="C00000"/>
                </a:solidFill>
                <a:latin typeface="华文细黑" pitchFamily="2" charset="-122"/>
                <a:ea typeface="华文细黑" pitchFamily="2" charset="-122"/>
              </a:rPr>
              <a:t>吨</a:t>
            </a:r>
            <a:endParaRPr lang="en-US" altLang="zh-CN" sz="1400" dirty="0">
              <a:solidFill>
                <a:srgbClr val="C00000"/>
              </a:solidFill>
              <a:latin typeface="华文细黑" pitchFamily="2" charset="-122"/>
              <a:ea typeface="华文细黑" pitchFamily="2" charset="-122"/>
            </a:endParaRPr>
          </a:p>
          <a:p>
            <a:pPr eaLnBrk="0" hangingPunct="0"/>
            <a:r>
              <a:rPr lang="en-US" altLang="zh-CN" sz="1400" dirty="0">
                <a:latin typeface="华文细黑" pitchFamily="2" charset="-122"/>
                <a:ea typeface="华文细黑" pitchFamily="2" charset="-122"/>
              </a:rPr>
              <a:t>· </a:t>
            </a:r>
            <a:r>
              <a:rPr lang="zh-CN" altLang="en-US" sz="1400" dirty="0">
                <a:latin typeface="华文细黑" pitchFamily="2" charset="-122"/>
                <a:ea typeface="华文细黑" pitchFamily="2" charset="-122"/>
              </a:rPr>
              <a:t>若该企业拥有较多库存，则进行卖出套保操作建立相应空头头寸</a:t>
            </a:r>
            <a:endParaRPr lang="en-US" altLang="zh-CN" sz="1400" dirty="0">
              <a:latin typeface="华文细黑" pitchFamily="2" charset="-122"/>
              <a:ea typeface="华文细黑" pitchFamily="2" charset="-122"/>
            </a:endParaRPr>
          </a:p>
          <a:p>
            <a:pPr eaLnBrk="0" hangingPunct="0"/>
            <a:r>
              <a:rPr lang="en-US" altLang="zh-CN" sz="1400" dirty="0">
                <a:latin typeface="华文细黑" pitchFamily="2" charset="-122"/>
                <a:ea typeface="华文细黑" pitchFamily="2" charset="-122"/>
              </a:rPr>
              <a:t>· </a:t>
            </a:r>
            <a:r>
              <a:rPr lang="zh-CN" altLang="en-US" sz="1400" dirty="0">
                <a:latin typeface="华文细黑" pitchFamily="2" charset="-122"/>
                <a:ea typeface="华文细黑" pitchFamily="2" charset="-122"/>
              </a:rPr>
              <a:t>若企业零库存或较低库存，不进行套期保值</a:t>
            </a:r>
            <a:endParaRPr lang="en-US" altLang="zh-CN" sz="1400" dirty="0">
              <a:latin typeface="华文细黑" pitchFamily="2" charset="-122"/>
              <a:ea typeface="华文细黑" pitchFamily="2" charset="-122"/>
            </a:endParaRPr>
          </a:p>
        </p:txBody>
      </p:sp>
      <p:sp>
        <p:nvSpPr>
          <p:cNvPr id="8" name="Text Box 23"/>
          <p:cNvSpPr txBox="1">
            <a:spLocks noChangeArrowheads="1"/>
          </p:cNvSpPr>
          <p:nvPr/>
        </p:nvSpPr>
        <p:spPr bwMode="auto">
          <a:xfrm>
            <a:off x="71438" y="4689475"/>
            <a:ext cx="1915909" cy="1169551"/>
          </a:xfrm>
          <a:prstGeom prst="rect">
            <a:avLst/>
          </a:prstGeom>
          <a:noFill/>
          <a:ln w="9525">
            <a:noFill/>
            <a:miter lim="800000"/>
            <a:headEnd/>
            <a:tailEnd/>
          </a:ln>
        </p:spPr>
        <p:txBody>
          <a:bodyPr wrap="none">
            <a:spAutoFit/>
          </a:bodyPr>
          <a:lstStyle/>
          <a:p>
            <a:pPr eaLnBrk="0" hangingPunct="0"/>
            <a:r>
              <a:rPr lang="zh-CN" altLang="en-US" sz="1400" dirty="0">
                <a:solidFill>
                  <a:srgbClr val="C00000"/>
                </a:solidFill>
                <a:latin typeface="华文细黑" pitchFamily="2" charset="-122"/>
                <a:ea typeface="华文细黑" pitchFamily="2" charset="-122"/>
              </a:rPr>
              <a:t>价格</a:t>
            </a:r>
            <a:r>
              <a:rPr lang="zh-CN" altLang="en-US" sz="1400" dirty="0" smtClean="0">
                <a:solidFill>
                  <a:srgbClr val="C00000"/>
                </a:solidFill>
                <a:latin typeface="华文细黑" pitchFamily="2" charset="-122"/>
                <a:ea typeface="华文细黑" pitchFamily="2" charset="-122"/>
              </a:rPr>
              <a:t>：</a:t>
            </a:r>
            <a:r>
              <a:rPr lang="en-US" altLang="zh-CN" sz="1400" dirty="0" smtClean="0">
                <a:solidFill>
                  <a:srgbClr val="C00000"/>
                </a:solidFill>
                <a:latin typeface="华文细黑" pitchFamily="2" charset="-122"/>
                <a:ea typeface="华文细黑" pitchFamily="2" charset="-122"/>
              </a:rPr>
              <a:t>540</a:t>
            </a:r>
            <a:r>
              <a:rPr lang="zh-CN" altLang="en-US" sz="1400" dirty="0" smtClean="0">
                <a:solidFill>
                  <a:srgbClr val="C00000"/>
                </a:solidFill>
                <a:latin typeface="华文细黑" pitchFamily="2" charset="-122"/>
                <a:ea typeface="华文细黑" pitchFamily="2" charset="-122"/>
              </a:rPr>
              <a:t>元</a:t>
            </a:r>
            <a:r>
              <a:rPr lang="en-US" altLang="zh-CN" sz="1400" dirty="0">
                <a:solidFill>
                  <a:srgbClr val="C00000"/>
                </a:solidFill>
                <a:latin typeface="华文细黑" pitchFamily="2" charset="-122"/>
                <a:ea typeface="华文细黑" pitchFamily="2" charset="-122"/>
              </a:rPr>
              <a:t>/</a:t>
            </a:r>
            <a:r>
              <a:rPr lang="zh-CN" altLang="en-US" sz="1400" dirty="0">
                <a:solidFill>
                  <a:srgbClr val="C00000"/>
                </a:solidFill>
                <a:latin typeface="华文细黑" pitchFamily="2" charset="-122"/>
                <a:ea typeface="华文细黑" pitchFamily="2" charset="-122"/>
              </a:rPr>
              <a:t>吨</a:t>
            </a:r>
            <a:endParaRPr lang="en-US" altLang="zh-CN" sz="1400" dirty="0">
              <a:solidFill>
                <a:srgbClr val="C00000"/>
              </a:solidFill>
              <a:latin typeface="华文细黑" pitchFamily="2" charset="-122"/>
              <a:ea typeface="华文细黑" pitchFamily="2" charset="-122"/>
            </a:endParaRPr>
          </a:p>
          <a:p>
            <a:pPr eaLnBrk="0" hangingPunct="0"/>
            <a:r>
              <a:rPr lang="zh-CN" altLang="en-US" sz="1400" dirty="0">
                <a:latin typeface="华文细黑" pitchFamily="2" charset="-122"/>
                <a:ea typeface="华文细黑" pitchFamily="2" charset="-122"/>
              </a:rPr>
              <a:t>买入套保</a:t>
            </a:r>
            <a:endParaRPr lang="en-US" altLang="zh-CN" sz="1400" dirty="0">
              <a:latin typeface="华文细黑" pitchFamily="2" charset="-122"/>
              <a:ea typeface="华文细黑" pitchFamily="2" charset="-122"/>
            </a:endParaRPr>
          </a:p>
          <a:p>
            <a:pPr eaLnBrk="0" hangingPunct="0"/>
            <a:r>
              <a:rPr lang="en-US" altLang="zh-CN" sz="1400" dirty="0" smtClean="0">
                <a:latin typeface="华文细黑" pitchFamily="2" charset="-122"/>
                <a:ea typeface="华文细黑" pitchFamily="2" charset="-122"/>
              </a:rPr>
              <a:t>1401</a:t>
            </a:r>
            <a:r>
              <a:rPr lang="zh-CN" altLang="en-US" sz="1400" dirty="0" smtClean="0">
                <a:latin typeface="华文细黑" pitchFamily="2" charset="-122"/>
                <a:ea typeface="华文细黑" pitchFamily="2" charset="-122"/>
              </a:rPr>
              <a:t>、</a:t>
            </a:r>
            <a:r>
              <a:rPr lang="en-US" altLang="zh-CN" sz="1400" dirty="0" smtClean="0">
                <a:latin typeface="华文细黑" pitchFamily="2" charset="-122"/>
                <a:ea typeface="华文细黑" pitchFamily="2" charset="-122"/>
              </a:rPr>
              <a:t>1403</a:t>
            </a:r>
            <a:r>
              <a:rPr lang="zh-CN" altLang="en-US" sz="1400" dirty="0" smtClean="0">
                <a:latin typeface="华文细黑" pitchFamily="2" charset="-122"/>
                <a:ea typeface="华文细黑" pitchFamily="2" charset="-122"/>
              </a:rPr>
              <a:t>、</a:t>
            </a:r>
            <a:r>
              <a:rPr lang="en-US" altLang="zh-CN" sz="1400" dirty="0" smtClean="0">
                <a:latin typeface="华文细黑" pitchFamily="2" charset="-122"/>
                <a:ea typeface="华文细黑" pitchFamily="2" charset="-122"/>
              </a:rPr>
              <a:t>1405</a:t>
            </a:r>
            <a:r>
              <a:rPr lang="zh-CN" altLang="en-US" sz="1400" dirty="0" smtClean="0">
                <a:latin typeface="华文细黑" pitchFamily="2" charset="-122"/>
                <a:ea typeface="华文细黑" pitchFamily="2" charset="-122"/>
              </a:rPr>
              <a:t>、</a:t>
            </a:r>
            <a:endParaRPr lang="en-US" altLang="zh-CN" sz="1400" dirty="0" smtClean="0">
              <a:latin typeface="华文细黑" pitchFamily="2" charset="-122"/>
              <a:ea typeface="华文细黑" pitchFamily="2" charset="-122"/>
            </a:endParaRPr>
          </a:p>
          <a:p>
            <a:pPr eaLnBrk="0" hangingPunct="0"/>
            <a:r>
              <a:rPr lang="en-US" altLang="zh-CN" sz="1400" dirty="0" smtClean="0">
                <a:latin typeface="华文细黑" pitchFamily="2" charset="-122"/>
                <a:ea typeface="华文细黑" pitchFamily="2" charset="-122"/>
              </a:rPr>
              <a:t>1407</a:t>
            </a:r>
            <a:r>
              <a:rPr lang="zh-CN" altLang="en-US" sz="1400" dirty="0" smtClean="0">
                <a:latin typeface="华文细黑" pitchFamily="2" charset="-122"/>
                <a:ea typeface="华文细黑" pitchFamily="2" charset="-122"/>
              </a:rPr>
              <a:t>、</a:t>
            </a:r>
            <a:r>
              <a:rPr lang="en-US" altLang="zh-CN" sz="1400" dirty="0" smtClean="0">
                <a:latin typeface="华文细黑" pitchFamily="2" charset="-122"/>
                <a:ea typeface="华文细黑" pitchFamily="2" charset="-122"/>
              </a:rPr>
              <a:t>1409</a:t>
            </a:r>
            <a:endParaRPr lang="en-US" altLang="zh-CN" sz="1400" dirty="0">
              <a:latin typeface="华文细黑" pitchFamily="2" charset="-122"/>
              <a:ea typeface="华文细黑" pitchFamily="2" charset="-122"/>
            </a:endParaRPr>
          </a:p>
          <a:p>
            <a:pPr eaLnBrk="0" hangingPunct="0"/>
            <a:endParaRPr lang="en-US" altLang="zh-CN" sz="1400" dirty="0">
              <a:latin typeface="华文细黑" pitchFamily="2" charset="-122"/>
              <a:ea typeface="华文细黑" pitchFamily="2" charset="-122"/>
            </a:endParaRPr>
          </a:p>
        </p:txBody>
      </p:sp>
      <p:sp>
        <p:nvSpPr>
          <p:cNvPr id="24" name="Rectangle 2"/>
          <p:cNvSpPr txBox="1">
            <a:spLocks noChangeArrowheads="1"/>
          </p:cNvSpPr>
          <p:nvPr/>
        </p:nvSpPr>
        <p:spPr bwMode="auto">
          <a:xfrm>
            <a:off x="1116013" y="44450"/>
            <a:ext cx="7993062" cy="563563"/>
          </a:xfrm>
          <a:prstGeom prst="rect">
            <a:avLst/>
          </a:prstGeom>
          <a:noFill/>
          <a:ln w="9525">
            <a:noFill/>
            <a:miter lim="800000"/>
            <a:headEnd/>
            <a:tailEnd/>
          </a:ln>
        </p:spPr>
        <p:txBody>
          <a:bodyPr anchor="ctr"/>
          <a:lstStyle/>
          <a:p>
            <a:pPr>
              <a:defRPr/>
            </a:pPr>
            <a:r>
              <a:rPr lang="zh-CN" altLang="en-US" sz="2400" kern="0" dirty="0">
                <a:solidFill>
                  <a:schemeClr val="bg1"/>
                </a:solidFill>
                <a:latin typeface="+mj-lt"/>
                <a:ea typeface="+mj-ea"/>
                <a:cs typeface="+mj-cs"/>
              </a:rPr>
              <a:t>企业经营案例</a:t>
            </a:r>
          </a:p>
        </p:txBody>
      </p:sp>
      <p:grpSp>
        <p:nvGrpSpPr>
          <p:cNvPr id="10" name="Group 13"/>
          <p:cNvGrpSpPr>
            <a:grpSpLocks/>
          </p:cNvGrpSpPr>
          <p:nvPr/>
        </p:nvGrpSpPr>
        <p:grpSpPr bwMode="auto">
          <a:xfrm>
            <a:off x="428625" y="1071563"/>
            <a:ext cx="8569325" cy="857250"/>
            <a:chOff x="0" y="-135"/>
            <a:chExt cx="13497" cy="1620"/>
          </a:xfrm>
        </p:grpSpPr>
        <p:sp>
          <p:nvSpPr>
            <p:cNvPr id="23568" name="Text Box 5"/>
            <p:cNvSpPr txBox="1">
              <a:spLocks noChangeArrowheads="1"/>
            </p:cNvSpPr>
            <p:nvPr/>
          </p:nvSpPr>
          <p:spPr bwMode="auto">
            <a:xfrm>
              <a:off x="1683" y="-92"/>
              <a:ext cx="11814" cy="1570"/>
            </a:xfrm>
            <a:prstGeom prst="rect">
              <a:avLst/>
            </a:prstGeom>
            <a:noFill/>
            <a:ln w="9525">
              <a:solidFill>
                <a:srgbClr val="0099CC"/>
              </a:solidFill>
              <a:miter lim="800000"/>
              <a:headEnd/>
              <a:tailEnd/>
            </a:ln>
          </p:spPr>
          <p:txBody>
            <a:bodyPr anchor="ctr">
              <a:spAutoFit/>
            </a:bodyPr>
            <a:lstStyle/>
            <a:p>
              <a:pPr>
                <a:lnSpc>
                  <a:spcPct val="120000"/>
                </a:lnSpc>
              </a:pPr>
              <a:r>
                <a:rPr lang="zh-CN" altLang="en-US" sz="2000" dirty="0">
                  <a:latin typeface="华文行楷" pitchFamily="2" charset="-122"/>
                  <a:ea typeface="华文行楷" pitchFamily="2" charset="-122"/>
                </a:rPr>
                <a:t>企业</a:t>
              </a:r>
              <a:r>
                <a:rPr lang="zh-CN" altLang="en-US" sz="2000" dirty="0" smtClean="0">
                  <a:latin typeface="华文行楷" pitchFamily="2" charset="-122"/>
                  <a:ea typeface="华文行楷" pitchFamily="2" charset="-122"/>
                </a:rPr>
                <a:t>签订</a:t>
              </a:r>
              <a:r>
                <a:rPr lang="en-US" altLang="zh-CN" sz="2000" dirty="0" smtClean="0">
                  <a:latin typeface="华文行楷" pitchFamily="2" charset="-122"/>
                  <a:ea typeface="华文行楷" pitchFamily="2" charset="-122"/>
                </a:rPr>
                <a:t>540</a:t>
              </a:r>
              <a:r>
                <a:rPr lang="zh-CN" altLang="en-US" sz="2000" dirty="0" smtClean="0">
                  <a:latin typeface="华文行楷" pitchFamily="2" charset="-122"/>
                  <a:ea typeface="华文行楷" pitchFamily="2" charset="-122"/>
                </a:rPr>
                <a:t>元</a:t>
              </a:r>
              <a:r>
                <a:rPr lang="en-US" altLang="zh-CN" sz="2000" dirty="0">
                  <a:latin typeface="华文行楷" pitchFamily="2" charset="-122"/>
                  <a:ea typeface="华文行楷" pitchFamily="2" charset="-122"/>
                </a:rPr>
                <a:t>/</a:t>
              </a:r>
              <a:r>
                <a:rPr lang="zh-CN" altLang="en-US" sz="2000" dirty="0">
                  <a:latin typeface="华文行楷" pitchFamily="2" charset="-122"/>
                  <a:ea typeface="华文行楷" pitchFamily="2" charset="-122"/>
                </a:rPr>
                <a:t>吨的销售价格，现时零库存，其后需</a:t>
              </a:r>
              <a:r>
                <a:rPr lang="zh-CN" altLang="en-US" sz="2000" dirty="0" smtClean="0">
                  <a:latin typeface="华文行楷" pitchFamily="2" charset="-122"/>
                  <a:ea typeface="华文行楷" pitchFamily="2" charset="-122"/>
                </a:rPr>
                <a:t>采购动力煤，</a:t>
              </a:r>
              <a:r>
                <a:rPr lang="zh-CN" altLang="en-US" sz="2000" dirty="0">
                  <a:solidFill>
                    <a:srgbClr val="CC0000"/>
                  </a:solidFill>
                  <a:latin typeface="华文行楷" pitchFamily="2" charset="-122"/>
                  <a:ea typeface="华文行楷" pitchFamily="2" charset="-122"/>
                </a:rPr>
                <a:t>风险敞口为价格上涨</a:t>
              </a:r>
              <a:r>
                <a:rPr lang="zh-CN" altLang="en-US" sz="2000" dirty="0">
                  <a:latin typeface="华文行楷" pitchFamily="2" charset="-122"/>
                  <a:ea typeface="华文行楷" pitchFamily="2" charset="-122"/>
                </a:rPr>
                <a:t>，套保操作主要以</a:t>
              </a:r>
              <a:r>
                <a:rPr lang="zh-CN" altLang="en-US" sz="2000" dirty="0">
                  <a:solidFill>
                    <a:srgbClr val="CC0000"/>
                  </a:solidFill>
                  <a:latin typeface="华文行楷" pitchFamily="2" charset="-122"/>
                  <a:ea typeface="华文行楷" pitchFamily="2" charset="-122"/>
                </a:rPr>
                <a:t>买入套保</a:t>
              </a:r>
              <a:r>
                <a:rPr lang="zh-CN" altLang="en-US" sz="2000" dirty="0">
                  <a:latin typeface="华文行楷" pitchFamily="2" charset="-122"/>
                  <a:ea typeface="华文行楷" pitchFamily="2" charset="-122"/>
                </a:rPr>
                <a:t>为主。</a:t>
              </a:r>
            </a:p>
          </p:txBody>
        </p:sp>
        <p:pic>
          <p:nvPicPr>
            <p:cNvPr id="23569" name="Picture 2"/>
            <p:cNvPicPr>
              <a:picLocks noChangeAspect="1" noChangeArrowheads="1"/>
            </p:cNvPicPr>
            <p:nvPr/>
          </p:nvPicPr>
          <p:blipFill>
            <a:blip r:embed="rId2"/>
            <a:srcRect/>
            <a:stretch>
              <a:fillRect/>
            </a:stretch>
          </p:blipFill>
          <p:spPr bwMode="auto">
            <a:xfrm>
              <a:off x="0" y="-135"/>
              <a:ext cx="1795" cy="1620"/>
            </a:xfrm>
            <a:prstGeom prst="rect">
              <a:avLst/>
            </a:prstGeom>
            <a:noFill/>
            <a:ln w="9525">
              <a:solidFill>
                <a:srgbClr val="8CB3E3"/>
              </a:solidFill>
              <a:miter lim="800000"/>
              <a:headEnd/>
              <a:tailEnd/>
            </a:ln>
          </p:spPr>
        </p:pic>
      </p:grpSp>
      <p:sp>
        <p:nvSpPr>
          <p:cNvPr id="25" name="Rectangle 2"/>
          <p:cNvSpPr txBox="1">
            <a:spLocks noChangeArrowheads="1"/>
          </p:cNvSpPr>
          <p:nvPr/>
        </p:nvSpPr>
        <p:spPr bwMode="auto">
          <a:xfrm>
            <a:off x="457200" y="274638"/>
            <a:ext cx="8229600" cy="868362"/>
          </a:xfrm>
          <a:prstGeom prst="rect">
            <a:avLst/>
          </a:prstGeom>
          <a:noFill/>
          <a:ln w="9525">
            <a:noFill/>
            <a:miter lim="800000"/>
            <a:headEnd/>
            <a:tailEnd/>
          </a:ln>
          <a:effectLst/>
        </p:spPr>
        <p:txBody>
          <a:bodyPr anchor="ctr"/>
          <a:lstStyle/>
          <a:p>
            <a:pPr>
              <a:defRPr/>
            </a:pPr>
            <a:endParaRPr lang="zh-CN" altLang="en-US" sz="2400" kern="0" dirty="0">
              <a:latin typeface="黑体" pitchFamily="2" charset="-122"/>
              <a:ea typeface="黑体" pitchFamily="2" charset="-122"/>
            </a:endParaRPr>
          </a:p>
        </p:txBody>
      </p:sp>
      <p:sp>
        <p:nvSpPr>
          <p:cNvPr id="26" name="矩形 25"/>
          <p:cNvSpPr/>
          <p:nvPr/>
        </p:nvSpPr>
        <p:spPr>
          <a:xfrm>
            <a:off x="357158" y="500042"/>
            <a:ext cx="6991016" cy="461665"/>
          </a:xfrm>
          <a:prstGeom prst="rect">
            <a:avLst/>
          </a:prstGeom>
        </p:spPr>
        <p:txBody>
          <a:bodyPr wrap="none">
            <a:spAutoFit/>
          </a:bodyPr>
          <a:lstStyle/>
          <a:p>
            <a:pPr lvl="0">
              <a:defRPr/>
            </a:pPr>
            <a:r>
              <a:rPr lang="zh-CN" altLang="en-US" sz="2400" b="1" dirty="0" smtClean="0">
                <a:latin typeface="黑体" pitchFamily="49" charset="-122"/>
                <a:ea typeface="黑体" pitchFamily="49" charset="-122"/>
              </a:rPr>
              <a:t>一、动力煤期货的优势</a:t>
            </a:r>
            <a:r>
              <a:rPr lang="en-US" altLang="zh-CN" sz="2400" b="1" dirty="0" smtClean="0">
                <a:latin typeface="黑体" pitchFamily="49" charset="-122"/>
                <a:ea typeface="黑体" pitchFamily="49" charset="-122"/>
              </a:rPr>
              <a:t>——</a:t>
            </a:r>
            <a:r>
              <a:rPr lang="zh-CN" altLang="en-US" sz="2400" b="1" dirty="0" smtClean="0">
                <a:latin typeface="黑体" pitchFamily="49" charset="-122"/>
                <a:ea typeface="黑体" pitchFamily="49" charset="-122"/>
              </a:rPr>
              <a:t>锁定采购成本（买方）</a:t>
            </a:r>
            <a:endParaRPr lang="zh-CN" altLang="en-US" sz="2400" b="1" dirty="0">
              <a:latin typeface="黑体" pitchFamily="49" charset="-122"/>
              <a:ea typeface="黑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 calcmode="lin" valueType="num">
                                      <p:cBhvr>
                                        <p:cTn id="14" dur="500" fill="hold"/>
                                        <p:tgtEl>
                                          <p:spTgt spid="2"/>
                                        </p:tgtEl>
                                        <p:attrNameLst>
                                          <p:attrName>style.rotation</p:attrName>
                                        </p:attrNameLst>
                                      </p:cBhvr>
                                      <p:tavLst>
                                        <p:tav tm="0">
                                          <p:val>
                                            <p:fltVal val="360"/>
                                          </p:val>
                                        </p:tav>
                                        <p:tav tm="100000">
                                          <p:val>
                                            <p:fltVal val="0"/>
                                          </p:val>
                                        </p:tav>
                                      </p:tavLst>
                                    </p:anim>
                                    <p:animEffect transition="in" filter="fade">
                                      <p:cBhvr>
                                        <p:cTn id="15" dur="500"/>
                                        <p:tgtEl>
                                          <p:spTgt spid="2"/>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par>
                          <p:cTn id="25" fill="hold">
                            <p:stCondLst>
                              <p:cond delay="500"/>
                            </p:stCondLst>
                            <p:childTnLst>
                              <p:par>
                                <p:cTn id="26" presetID="49" presetClass="entr" presetSubtype="0" decel="10000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 calcmode="lin" valueType="num">
                                      <p:cBhvr>
                                        <p:cTn id="30" dur="500" fill="hold"/>
                                        <p:tgtEl>
                                          <p:spTgt spid="4"/>
                                        </p:tgtEl>
                                        <p:attrNameLst>
                                          <p:attrName>style.rotation</p:attrName>
                                        </p:attrNameLst>
                                      </p:cBhvr>
                                      <p:tavLst>
                                        <p:tav tm="0">
                                          <p:val>
                                            <p:fltVal val="360"/>
                                          </p:val>
                                        </p:tav>
                                        <p:tav tm="100000">
                                          <p:val>
                                            <p:fltVal val="0"/>
                                          </p:val>
                                        </p:tav>
                                      </p:tavLst>
                                    </p:anim>
                                    <p:animEffect transition="in" filter="fade">
                                      <p:cBhvr>
                                        <p:cTn id="31" dur="500"/>
                                        <p:tgtEl>
                                          <p:spTgt spid="4"/>
                                        </p:tgtEl>
                                      </p:cBhvr>
                                    </p:animEffect>
                                  </p:childTnLst>
                                </p:cTn>
                              </p:par>
                            </p:childTnLst>
                          </p:cTn>
                        </p:par>
                        <p:par>
                          <p:cTn id="32" fill="hold">
                            <p:stCondLst>
                              <p:cond delay="1000"/>
                            </p:stCondLst>
                            <p:childTnLst>
                              <p:par>
                                <p:cTn id="33" presetID="22" presetClass="entr" presetSubtype="1"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up)">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childTnLst>
                          </p:cTn>
                        </p:par>
                        <p:par>
                          <p:cTn id="41" fill="hold">
                            <p:stCondLst>
                              <p:cond delay="500"/>
                            </p:stCondLst>
                            <p:childTnLst>
                              <p:par>
                                <p:cTn id="42" presetID="49" presetClass="entr" presetSubtype="0" decel="10000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 calcmode="lin" valueType="num">
                                      <p:cBhvr>
                                        <p:cTn id="46" dur="500" fill="hold"/>
                                        <p:tgtEl>
                                          <p:spTgt spid="5"/>
                                        </p:tgtEl>
                                        <p:attrNameLst>
                                          <p:attrName>style.rotation</p:attrName>
                                        </p:attrNameLst>
                                      </p:cBhvr>
                                      <p:tavLst>
                                        <p:tav tm="0">
                                          <p:val>
                                            <p:fltVal val="360"/>
                                          </p:val>
                                        </p:tav>
                                        <p:tav tm="100000">
                                          <p:val>
                                            <p:fltVal val="0"/>
                                          </p:val>
                                        </p:tav>
                                      </p:tavLst>
                                    </p:anim>
                                    <p:animEffect transition="in" filter="fade">
                                      <p:cBhvr>
                                        <p:cTn id="47" dur="500"/>
                                        <p:tgtEl>
                                          <p:spTgt spid="5"/>
                                        </p:tgtEl>
                                      </p:cBhvr>
                                    </p:animEffect>
                                  </p:childTnLst>
                                </p:cTn>
                              </p:par>
                            </p:childTnLst>
                          </p:cTn>
                        </p:par>
                        <p:par>
                          <p:cTn id="48" fill="hold">
                            <p:stCondLst>
                              <p:cond delay="1000"/>
                            </p:stCondLst>
                            <p:childTnLst>
                              <p:par>
                                <p:cTn id="49" presetID="22" presetClass="entr" presetSubtype="1"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up)">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500"/>
                            </p:stCondLst>
                            <p:childTnLst>
                              <p:par>
                                <p:cTn id="58" presetID="49" presetClass="entr" presetSubtype="0" decel="100000"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ppt_w</p:attrName>
                                        </p:attrNameLst>
                                      </p:cBhvr>
                                      <p:tavLst>
                                        <p:tav tm="0">
                                          <p:val>
                                            <p:fltVal val="0"/>
                                          </p:val>
                                        </p:tav>
                                        <p:tav tm="100000">
                                          <p:val>
                                            <p:strVal val="#ppt_w"/>
                                          </p:val>
                                        </p:tav>
                                      </p:tavLst>
                                    </p:anim>
                                    <p:anim calcmode="lin" valueType="num">
                                      <p:cBhvr>
                                        <p:cTn id="61" dur="500" fill="hold"/>
                                        <p:tgtEl>
                                          <p:spTgt spid="9"/>
                                        </p:tgtEl>
                                        <p:attrNameLst>
                                          <p:attrName>ppt_h</p:attrName>
                                        </p:attrNameLst>
                                      </p:cBhvr>
                                      <p:tavLst>
                                        <p:tav tm="0">
                                          <p:val>
                                            <p:fltVal val="0"/>
                                          </p:val>
                                        </p:tav>
                                        <p:tav tm="100000">
                                          <p:val>
                                            <p:strVal val="#ppt_h"/>
                                          </p:val>
                                        </p:tav>
                                      </p:tavLst>
                                    </p:anim>
                                    <p:anim calcmode="lin" valueType="num">
                                      <p:cBhvr>
                                        <p:cTn id="62" dur="500" fill="hold"/>
                                        <p:tgtEl>
                                          <p:spTgt spid="9"/>
                                        </p:tgtEl>
                                        <p:attrNameLst>
                                          <p:attrName>style.rotation</p:attrName>
                                        </p:attrNameLst>
                                      </p:cBhvr>
                                      <p:tavLst>
                                        <p:tav tm="0">
                                          <p:val>
                                            <p:fltVal val="360"/>
                                          </p:val>
                                        </p:tav>
                                        <p:tav tm="100000">
                                          <p:val>
                                            <p:fltVal val="0"/>
                                          </p:val>
                                        </p:tav>
                                      </p:tavLst>
                                    </p:anim>
                                    <p:animEffect transition="in" filter="fade">
                                      <p:cBhvr>
                                        <p:cTn id="63" dur="500"/>
                                        <p:tgtEl>
                                          <p:spTgt spid="9"/>
                                        </p:tgtEl>
                                      </p:cBhvr>
                                    </p:animEffect>
                                  </p:childTnLst>
                                </p:cTn>
                              </p:par>
                            </p:childTnLst>
                          </p:cTn>
                        </p:par>
                        <p:par>
                          <p:cTn id="64" fill="hold">
                            <p:stCondLst>
                              <p:cond delay="1000"/>
                            </p:stCondLst>
                            <p:childTnLst>
                              <p:par>
                                <p:cTn id="65" presetID="22" presetClass="entr" presetSubtype="1"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ipe(up)">
                                      <p:cBhvr>
                                        <p:cTn id="6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P spid="14" grpId="0" animBg="1"/>
      <p:bldP spid="15" grpId="0" animBg="1"/>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16013" y="44450"/>
            <a:ext cx="7993062" cy="563563"/>
          </a:xfrm>
          <a:prstGeom prst="rect">
            <a:avLst/>
          </a:prstGeom>
          <a:noFill/>
          <a:ln w="9525">
            <a:noFill/>
            <a:miter lim="800000"/>
            <a:headEnd/>
            <a:tailEnd/>
          </a:ln>
        </p:spPr>
        <p:txBody>
          <a:bodyPr anchor="ctr"/>
          <a:lstStyle/>
          <a:p>
            <a:pPr>
              <a:defRPr/>
            </a:pPr>
            <a:r>
              <a:rPr lang="zh-CN" altLang="en-US" sz="2400" kern="0" dirty="0">
                <a:solidFill>
                  <a:schemeClr val="bg1"/>
                </a:solidFill>
                <a:latin typeface="+mj-lt"/>
                <a:ea typeface="+mj-ea"/>
                <a:cs typeface="+mj-cs"/>
              </a:rPr>
              <a:t>企业经营案例</a:t>
            </a:r>
          </a:p>
        </p:txBody>
      </p:sp>
      <p:sp>
        <p:nvSpPr>
          <p:cNvPr id="24579" name="Text Box 4"/>
          <p:cNvSpPr txBox="1">
            <a:spLocks noChangeArrowheads="1"/>
          </p:cNvSpPr>
          <p:nvPr/>
        </p:nvSpPr>
        <p:spPr bwMode="auto">
          <a:xfrm>
            <a:off x="3786188" y="1214438"/>
            <a:ext cx="5000625" cy="4800600"/>
          </a:xfrm>
          <a:prstGeom prst="rect">
            <a:avLst/>
          </a:prstGeom>
          <a:noFill/>
          <a:ln w="9525">
            <a:noFill/>
            <a:miter lim="800000"/>
            <a:headEnd/>
            <a:tailEnd/>
          </a:ln>
        </p:spPr>
        <p:txBody>
          <a:bodyPr anchor="ctr">
            <a:spAutoFit/>
          </a:bodyPr>
          <a:lstStyle/>
          <a:p>
            <a:pPr>
              <a:lnSpc>
                <a:spcPct val="170000"/>
              </a:lnSpc>
            </a:pPr>
            <a:r>
              <a:rPr lang="zh-CN" altLang="en-US" sz="2000" u="sng" dirty="0">
                <a:latin typeface="华文细黑" pitchFamily="2" charset="-122"/>
                <a:ea typeface="华文细黑" pitchFamily="2" charset="-122"/>
              </a:rPr>
              <a:t>情况</a:t>
            </a:r>
            <a:r>
              <a:rPr lang="en-US" altLang="zh-CN" sz="2000" u="sng" dirty="0">
                <a:latin typeface="华文细黑" pitchFamily="2" charset="-122"/>
                <a:ea typeface="华文细黑" pitchFamily="2" charset="-122"/>
              </a:rPr>
              <a:t>2</a:t>
            </a:r>
            <a:r>
              <a:rPr lang="zh-CN" altLang="en-US" sz="2000" dirty="0">
                <a:latin typeface="华文细黑" pitchFamily="2" charset="-122"/>
                <a:ea typeface="华文细黑" pitchFamily="2" charset="-122"/>
              </a:rPr>
              <a:t>：</a:t>
            </a:r>
            <a:r>
              <a:rPr lang="zh-CN" altLang="en-US" sz="2000" dirty="0" smtClean="0">
                <a:latin typeface="华文细黑" pitchFamily="2" charset="-122"/>
                <a:ea typeface="华文细黑" pitchFamily="2" charset="-122"/>
              </a:rPr>
              <a:t>假如电厂企业</a:t>
            </a:r>
            <a:r>
              <a:rPr lang="zh-CN" altLang="en-US" sz="2000" dirty="0">
                <a:latin typeface="华文细黑" pitchFamily="2" charset="-122"/>
                <a:ea typeface="华文细黑" pitchFamily="2" charset="-122"/>
              </a:rPr>
              <a:t>要求到</a:t>
            </a:r>
            <a:r>
              <a:rPr lang="en-US" altLang="zh-CN" sz="2000" dirty="0" smtClean="0">
                <a:latin typeface="华文细黑" pitchFamily="2" charset="-122"/>
                <a:ea typeface="华文细黑" pitchFamily="2" charset="-122"/>
              </a:rPr>
              <a:t>2014</a:t>
            </a:r>
            <a:r>
              <a:rPr lang="zh-CN" altLang="en-US" sz="2000" dirty="0" smtClean="0">
                <a:latin typeface="华文细黑" pitchFamily="2" charset="-122"/>
                <a:ea typeface="华文细黑" pitchFamily="2" charset="-122"/>
              </a:rPr>
              <a:t>年</a:t>
            </a:r>
            <a:r>
              <a:rPr lang="en-US" altLang="zh-CN" sz="2000" dirty="0" smtClean="0">
                <a:latin typeface="华文细黑" pitchFamily="2" charset="-122"/>
                <a:ea typeface="华文细黑" pitchFamily="2" charset="-122"/>
              </a:rPr>
              <a:t>7</a:t>
            </a:r>
            <a:r>
              <a:rPr lang="zh-CN" altLang="en-US" sz="2000" dirty="0" smtClean="0">
                <a:latin typeface="华文细黑" pitchFamily="2" charset="-122"/>
                <a:ea typeface="华文细黑" pitchFamily="2" charset="-122"/>
              </a:rPr>
              <a:t>月</a:t>
            </a:r>
            <a:r>
              <a:rPr lang="en-US" altLang="zh-CN" sz="2000" dirty="0" smtClean="0">
                <a:latin typeface="华文细黑" pitchFamily="2" charset="-122"/>
                <a:ea typeface="华文细黑" pitchFamily="2" charset="-122"/>
              </a:rPr>
              <a:t>-9</a:t>
            </a:r>
            <a:r>
              <a:rPr lang="zh-CN" altLang="en-US" sz="2000" dirty="0" smtClean="0">
                <a:latin typeface="华文细黑" pitchFamily="2" charset="-122"/>
                <a:ea typeface="华文细黑" pitchFamily="2" charset="-122"/>
              </a:rPr>
              <a:t>月</a:t>
            </a:r>
            <a:r>
              <a:rPr lang="zh-CN" altLang="en-US" sz="2000" dirty="0">
                <a:latin typeface="华文细黑" pitchFamily="2" charset="-122"/>
                <a:ea typeface="华文细黑" pitchFamily="2" charset="-122"/>
              </a:rPr>
              <a:t>才交货，面对接近一年价格波动的风险</a:t>
            </a:r>
            <a:r>
              <a:rPr lang="zh-CN" altLang="en-US" sz="2000" dirty="0" smtClean="0">
                <a:latin typeface="华文细黑" pitchFamily="2" charset="-122"/>
                <a:ea typeface="华文细黑" pitchFamily="2" charset="-122"/>
              </a:rPr>
              <a:t>，动力煤厂</a:t>
            </a:r>
            <a:r>
              <a:rPr lang="zh-CN" altLang="en-US" sz="2000" dirty="0">
                <a:latin typeface="华文细黑" pitchFamily="2" charset="-122"/>
                <a:ea typeface="华文细黑" pitchFamily="2" charset="-122"/>
              </a:rPr>
              <a:t>选择在</a:t>
            </a:r>
            <a:r>
              <a:rPr lang="zh-CN" altLang="en-US" sz="2000" dirty="0" smtClean="0">
                <a:latin typeface="华文细黑" pitchFamily="2" charset="-122"/>
                <a:ea typeface="华文细黑" pitchFamily="2" charset="-122"/>
              </a:rPr>
              <a:t>今年</a:t>
            </a:r>
            <a:r>
              <a:rPr lang="en-US" altLang="zh-CN" sz="2000" dirty="0" smtClean="0">
                <a:latin typeface="华文细黑" pitchFamily="2" charset="-122"/>
                <a:ea typeface="华文细黑" pitchFamily="2" charset="-122"/>
              </a:rPr>
              <a:t>11</a:t>
            </a:r>
            <a:r>
              <a:rPr lang="zh-CN" altLang="en-US" sz="2000" dirty="0" smtClean="0">
                <a:latin typeface="华文细黑" pitchFamily="2" charset="-122"/>
                <a:ea typeface="华文细黑" pitchFamily="2" charset="-122"/>
              </a:rPr>
              <a:t>月</a:t>
            </a:r>
            <a:r>
              <a:rPr lang="zh-CN" altLang="en-US" sz="2000" dirty="0">
                <a:latin typeface="华文细黑" pitchFamily="2" charset="-122"/>
                <a:ea typeface="华文细黑" pitchFamily="2" charset="-122"/>
              </a:rPr>
              <a:t>的时候通过</a:t>
            </a:r>
            <a:r>
              <a:rPr lang="zh-CN" altLang="en-US" sz="2000" dirty="0">
                <a:solidFill>
                  <a:srgbClr val="C00000"/>
                </a:solidFill>
                <a:latin typeface="华文细黑" pitchFamily="2" charset="-122"/>
                <a:ea typeface="华文细黑" pitchFamily="2" charset="-122"/>
              </a:rPr>
              <a:t>购买</a:t>
            </a:r>
            <a:r>
              <a:rPr lang="zh-CN" altLang="en-US" sz="2000" dirty="0">
                <a:latin typeface="华文细黑" pitchFamily="2" charset="-122"/>
                <a:ea typeface="华文细黑" pitchFamily="2" charset="-122"/>
              </a:rPr>
              <a:t>明年的期货合同，锁定成本。不过到了</a:t>
            </a:r>
            <a:r>
              <a:rPr lang="en-US" altLang="zh-CN" sz="2000" dirty="0" smtClean="0">
                <a:latin typeface="华文细黑" pitchFamily="2" charset="-122"/>
                <a:ea typeface="华文细黑" pitchFamily="2" charset="-122"/>
              </a:rPr>
              <a:t>2014</a:t>
            </a:r>
            <a:r>
              <a:rPr lang="zh-CN" altLang="en-US" sz="2000" dirty="0" smtClean="0">
                <a:latin typeface="华文细黑" pitchFamily="2" charset="-122"/>
                <a:ea typeface="华文细黑" pitchFamily="2" charset="-122"/>
              </a:rPr>
              <a:t>年</a:t>
            </a:r>
            <a:r>
              <a:rPr lang="en-US" altLang="zh-CN" sz="2000" dirty="0">
                <a:latin typeface="华文细黑" pitchFamily="2" charset="-122"/>
                <a:ea typeface="华文细黑" pitchFamily="2" charset="-122"/>
              </a:rPr>
              <a:t>4</a:t>
            </a:r>
            <a:r>
              <a:rPr lang="zh-CN" altLang="en-US" sz="2000" dirty="0">
                <a:latin typeface="华文细黑" pitchFamily="2" charset="-122"/>
                <a:ea typeface="华文细黑" pitchFamily="2" charset="-122"/>
              </a:rPr>
              <a:t>月份时，</a:t>
            </a:r>
            <a:r>
              <a:rPr lang="zh-CN" altLang="en-US" sz="2000" dirty="0" smtClean="0">
                <a:latin typeface="华文细黑" pitchFamily="2" charset="-122"/>
                <a:ea typeface="华文细黑" pitchFamily="2" charset="-122"/>
              </a:rPr>
              <a:t>该电厂通知该动力煤贸易企业，</a:t>
            </a:r>
            <a:r>
              <a:rPr lang="zh-CN" altLang="en-US" sz="2000" dirty="0">
                <a:solidFill>
                  <a:srgbClr val="C00000"/>
                </a:solidFill>
                <a:latin typeface="华文细黑" pitchFamily="2" charset="-122"/>
                <a:ea typeface="华文细黑" pitchFamily="2" charset="-122"/>
              </a:rPr>
              <a:t>取消合约并愿意支付违约金</a:t>
            </a:r>
            <a:r>
              <a:rPr lang="zh-CN" altLang="en-US" sz="2000" dirty="0">
                <a:latin typeface="华文细黑" pitchFamily="2" charset="-122"/>
                <a:ea typeface="华文细黑" pitchFamily="2" charset="-122"/>
              </a:rPr>
              <a:t>。</a:t>
            </a:r>
            <a:r>
              <a:rPr lang="zh-CN" altLang="en-US" sz="2000" dirty="0" smtClean="0">
                <a:latin typeface="华文细黑" pitchFamily="2" charset="-122"/>
                <a:ea typeface="华文细黑" pitchFamily="2" charset="-122"/>
              </a:rPr>
              <a:t>不过该企业在</a:t>
            </a:r>
            <a:r>
              <a:rPr lang="zh-CN" altLang="en-US" sz="2000" dirty="0">
                <a:latin typeface="华文细黑" pitchFamily="2" charset="-122"/>
                <a:ea typeface="华文细黑" pitchFamily="2" charset="-122"/>
              </a:rPr>
              <a:t>期货市场上的头寸就变成非套保的头寸了，这时候应该如何处理呢？</a:t>
            </a:r>
          </a:p>
          <a:p>
            <a:pPr>
              <a:lnSpc>
                <a:spcPct val="170000"/>
              </a:lnSpc>
            </a:pPr>
            <a:endParaRPr lang="zh-CN" altLang="en-US" sz="2000" dirty="0">
              <a:latin typeface="华文细黑" pitchFamily="2" charset="-122"/>
              <a:ea typeface="华文细黑" pitchFamily="2" charset="-122"/>
            </a:endParaRPr>
          </a:p>
        </p:txBody>
      </p:sp>
      <p:pic>
        <p:nvPicPr>
          <p:cNvPr id="24580" name="Picture 2" descr="http://blog.lib.umn.edu/isss/isss/question-mark1a.jpg"/>
          <p:cNvPicPr>
            <a:picLocks noChangeAspect="1" noChangeArrowheads="1"/>
          </p:cNvPicPr>
          <p:nvPr/>
        </p:nvPicPr>
        <p:blipFill>
          <a:blip r:embed="rId2"/>
          <a:srcRect/>
          <a:stretch>
            <a:fillRect/>
          </a:stretch>
        </p:blipFill>
        <p:spPr bwMode="auto">
          <a:xfrm>
            <a:off x="0" y="1428750"/>
            <a:ext cx="3286125" cy="4451350"/>
          </a:xfrm>
          <a:prstGeom prst="rect">
            <a:avLst/>
          </a:prstGeom>
          <a:noFill/>
          <a:ln w="9525">
            <a:noFill/>
            <a:miter lim="800000"/>
            <a:headEnd/>
            <a:tailEnd/>
          </a:ln>
        </p:spPr>
      </p:pic>
      <p:sp>
        <p:nvSpPr>
          <p:cNvPr id="5" name="Rectangle 2"/>
          <p:cNvSpPr txBox="1">
            <a:spLocks noChangeArrowheads="1"/>
          </p:cNvSpPr>
          <p:nvPr/>
        </p:nvSpPr>
        <p:spPr bwMode="auto">
          <a:xfrm>
            <a:off x="457200" y="274638"/>
            <a:ext cx="8229600" cy="868362"/>
          </a:xfrm>
          <a:prstGeom prst="rect">
            <a:avLst/>
          </a:prstGeom>
          <a:noFill/>
          <a:ln w="9525">
            <a:noFill/>
            <a:miter lim="800000"/>
            <a:headEnd/>
            <a:tailEnd/>
          </a:ln>
          <a:effectLst/>
        </p:spPr>
        <p:txBody>
          <a:bodyPr anchor="ctr"/>
          <a:lstStyle/>
          <a:p>
            <a:pPr>
              <a:defRPr/>
            </a:pPr>
            <a:endParaRPr lang="zh-CN" altLang="en-US" sz="2400" kern="0" dirty="0">
              <a:latin typeface="黑体" pitchFamily="2" charset="-122"/>
              <a:ea typeface="黑体" pitchFamily="2" charset="-122"/>
            </a:endParaRPr>
          </a:p>
        </p:txBody>
      </p:sp>
      <p:sp>
        <p:nvSpPr>
          <p:cNvPr id="6" name="矩形 5"/>
          <p:cNvSpPr/>
          <p:nvPr/>
        </p:nvSpPr>
        <p:spPr>
          <a:xfrm>
            <a:off x="357158" y="500042"/>
            <a:ext cx="6991016" cy="461665"/>
          </a:xfrm>
          <a:prstGeom prst="rect">
            <a:avLst/>
          </a:prstGeom>
        </p:spPr>
        <p:txBody>
          <a:bodyPr wrap="none">
            <a:spAutoFit/>
          </a:bodyPr>
          <a:lstStyle/>
          <a:p>
            <a:pPr lvl="0">
              <a:defRPr/>
            </a:pPr>
            <a:r>
              <a:rPr lang="zh-CN" altLang="en-US" sz="2400" b="1" dirty="0" smtClean="0">
                <a:latin typeface="黑体" pitchFamily="49" charset="-122"/>
                <a:ea typeface="黑体" pitchFamily="49" charset="-122"/>
              </a:rPr>
              <a:t>一、动力煤期货的优势</a:t>
            </a:r>
            <a:r>
              <a:rPr lang="en-US" altLang="zh-CN" sz="2400" b="1" dirty="0" smtClean="0">
                <a:latin typeface="黑体" pitchFamily="49" charset="-122"/>
                <a:ea typeface="黑体" pitchFamily="49" charset="-122"/>
              </a:rPr>
              <a:t>——</a:t>
            </a:r>
            <a:r>
              <a:rPr lang="zh-CN" altLang="en-US" sz="2400" b="1" dirty="0" smtClean="0">
                <a:latin typeface="黑体" pitchFamily="49" charset="-122"/>
                <a:ea typeface="黑体" pitchFamily="49" charset="-122"/>
              </a:rPr>
              <a:t>锁定采购成本（买方）</a:t>
            </a:r>
            <a:endParaRPr lang="zh-CN" altLang="en-US" sz="2400" b="1" dirty="0">
              <a:latin typeface="黑体" pitchFamily="49" charset="-122"/>
              <a:ea typeface="黑体" pitchFamily="49" charset="-122"/>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广州期货">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666666"/>
    </a:dk1>
    <a:lt1>
      <a:srgbClr val="FFFFFF"/>
    </a:lt1>
    <a:dk2>
      <a:srgbClr val="000000"/>
    </a:dk2>
    <a:lt2>
      <a:srgbClr val="D2D2D2"/>
    </a:lt2>
    <a:accent1>
      <a:srgbClr val="FF388C"/>
    </a:accent1>
    <a:accent2>
      <a:srgbClr val="E40059"/>
    </a:accent2>
    <a:accent3>
      <a:srgbClr val="AAAAAA"/>
    </a:accent3>
    <a:accent4>
      <a:srgbClr val="DADADA"/>
    </a:accent4>
    <a:accent5>
      <a:srgbClr val="FFAEC5"/>
    </a:accent5>
    <a:accent6>
      <a:srgbClr val="CF0050"/>
    </a:accent6>
    <a:hlink>
      <a:srgbClr val="17BBFD"/>
    </a:hlink>
    <a:folHlink>
      <a:srgbClr val="FF79C2"/>
    </a:folHlink>
  </a:clrScheme>
</a:themeOverride>
</file>

<file path=ppt/theme/themeOverride2.xml><?xml version="1.0" encoding="utf-8"?>
<a:themeOverride xmlns:a="http://schemas.openxmlformats.org/drawingml/2006/main">
  <a:clrScheme name="">
    <a:dk1>
      <a:srgbClr val="666666"/>
    </a:dk1>
    <a:lt1>
      <a:srgbClr val="FFFFFF"/>
    </a:lt1>
    <a:dk2>
      <a:srgbClr val="000000"/>
    </a:dk2>
    <a:lt2>
      <a:srgbClr val="D2D2D2"/>
    </a:lt2>
    <a:accent1>
      <a:srgbClr val="FF388C"/>
    </a:accent1>
    <a:accent2>
      <a:srgbClr val="E40059"/>
    </a:accent2>
    <a:accent3>
      <a:srgbClr val="AAAAAA"/>
    </a:accent3>
    <a:accent4>
      <a:srgbClr val="DADADA"/>
    </a:accent4>
    <a:accent5>
      <a:srgbClr val="FFAEC5"/>
    </a:accent5>
    <a:accent6>
      <a:srgbClr val="CF0050"/>
    </a:accent6>
    <a:hlink>
      <a:srgbClr val="17BBFD"/>
    </a:hlink>
    <a:folHlink>
      <a:srgbClr val="FF79C2"/>
    </a:folHlink>
  </a:clrScheme>
</a:themeOverride>
</file>

<file path=docProps/app.xml><?xml version="1.0" encoding="utf-8"?>
<Properties xmlns="http://schemas.openxmlformats.org/officeDocument/2006/extended-properties" xmlns:vt="http://schemas.openxmlformats.org/officeDocument/2006/docPropsVTypes">
  <Template>广州期货</Template>
  <TotalTime>2451</TotalTime>
  <Words>3994</Words>
  <Application>Microsoft Office PowerPoint</Application>
  <PresentationFormat>全屏显示(4:3)</PresentationFormat>
  <Paragraphs>361</Paragraphs>
  <Slides>55</Slides>
  <Notes>12</Notes>
  <HiddenSlides>0</HiddenSlides>
  <MMClips>0</MMClips>
  <ScaleCrop>false</ScaleCrop>
  <HeadingPairs>
    <vt:vector size="4" baseType="variant">
      <vt:variant>
        <vt:lpstr>主题</vt:lpstr>
      </vt:variant>
      <vt:variant>
        <vt:i4>1</vt:i4>
      </vt:variant>
      <vt:variant>
        <vt:lpstr>幻灯片标题</vt:lpstr>
      </vt:variant>
      <vt:variant>
        <vt:i4>55</vt:i4>
      </vt:variant>
    </vt:vector>
  </HeadingPairs>
  <TitlesOfParts>
    <vt:vector size="56" baseType="lpstr">
      <vt:lpstr>广州期货</vt:lpstr>
      <vt:lpstr>幻灯片 1</vt:lpstr>
      <vt:lpstr>一、动力煤期货的优势</vt:lpstr>
      <vt:lpstr>一、动力煤期货的优势</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二、企业交割流程——交割怎么办？</vt:lpstr>
      <vt:lpstr>二、企业如何交割——实物交割怎么办？</vt:lpstr>
      <vt:lpstr>幻灯片 22</vt:lpstr>
      <vt:lpstr>二、企业如何交割——实物交割怎么办？</vt:lpstr>
      <vt:lpstr>二、企业如何交割——实物交割怎么办？</vt:lpstr>
      <vt:lpstr>幻灯片 25</vt:lpstr>
      <vt:lpstr>幻灯片 26</vt:lpstr>
      <vt:lpstr>幻灯片 27</vt:lpstr>
      <vt:lpstr>幻灯片 28</vt:lpstr>
      <vt:lpstr>幻灯片 29</vt:lpstr>
      <vt:lpstr>二、企业如何交割——车（船）板交割流程（质量争议处理）</vt:lpstr>
      <vt:lpstr>幻灯片 31</vt:lpstr>
      <vt:lpstr>二、企业如何交割——仓单交割流程</vt:lpstr>
      <vt:lpstr>二、企业如何交割——仓单交割流程</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二、企业如何交割—期现货贸易费用比较</vt:lpstr>
      <vt:lpstr>二、企业如何交割—企业交易机会分析</vt:lpstr>
      <vt:lpstr>二、企业如何交割—企业交易机会分析</vt:lpstr>
      <vt:lpstr>二、企业如何交割—企业交易机会分析</vt:lpstr>
      <vt:lpstr>幻灯片 48</vt:lpstr>
      <vt:lpstr>幻灯片 49</vt:lpstr>
      <vt:lpstr>幻灯片 50</vt:lpstr>
      <vt:lpstr>幻灯片 51</vt:lpstr>
      <vt:lpstr>幻灯片 52</vt:lpstr>
      <vt:lpstr>广州期货项目式服务</vt:lpstr>
      <vt:lpstr>广州期货项目式服务</vt:lpstr>
      <vt:lpstr>幻灯片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RuoyingLIANG</dc:creator>
  <cp:lastModifiedBy>罗俊声</cp:lastModifiedBy>
  <cp:revision>223</cp:revision>
  <dcterms:created xsi:type="dcterms:W3CDTF">2012-11-27T02:49:14Z</dcterms:created>
  <dcterms:modified xsi:type="dcterms:W3CDTF">2013-10-30T06:44:27Z</dcterms:modified>
</cp:coreProperties>
</file>